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Old Standard TT"/>
      <p:regular r:id="rId59"/>
      <p:bold r:id="rId60"/>
      <p: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02665AAE-40F8-4FD8-80D5-A94AF27B5751}">
  <a:tblStyle styleId="{02665AAE-40F8-4FD8-80D5-A94AF27B5751}"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OldStandardTT-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ldStandardTT-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OldStandardTT-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CK dataset and an extended version ck+ (colored)</a:t>
            </a:r>
          </a:p>
          <a:p>
            <a:pPr lvl="0">
              <a:spcBef>
                <a:spcPts val="0"/>
              </a:spcBef>
              <a:buNone/>
            </a:pPr>
            <a:r>
              <a:rPr lang="en"/>
              <a:t>Subjects were asked to make faces, Facial expressions are clean,</a:t>
            </a:r>
          </a:p>
          <a:p>
            <a:pPr lvl="0">
              <a:spcBef>
                <a:spcPts val="0"/>
              </a:spcBef>
              <a:buNone/>
            </a:pPr>
            <a:r>
              <a:rPr lang="en"/>
              <a:t>High quality images </a:t>
            </a:r>
          </a:p>
          <a:p>
            <a:pPr lvl="0">
              <a:spcBef>
                <a:spcPts val="0"/>
              </a:spcBef>
              <a:buNone/>
            </a:pPr>
            <a:r>
              <a:rPr lang="en"/>
              <a:t>327 sequences</a:t>
            </a:r>
          </a:p>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t/>
            </a:r>
            <a:endParaRPr>
              <a:solidFill>
                <a:schemeClr val="dk1"/>
              </a:solidFill>
            </a:endParaRPr>
          </a:p>
          <a:p>
            <a:pPr lvl="0">
              <a:spcBef>
                <a:spcPts val="0"/>
              </a:spcBef>
              <a:buNone/>
            </a:pPr>
            <a:r>
              <a:rPr lang="en">
                <a:solidFill>
                  <a:schemeClr val="dk1"/>
                </a:solidFill>
              </a:rPr>
              <a:t>Labratory controlled datasets don’t represent the conditions of real world expresions</a:t>
            </a:r>
          </a:p>
          <a:p>
            <a:pPr lvl="0">
              <a:spcBef>
                <a:spcPts val="0"/>
              </a:spcBef>
              <a:buClr>
                <a:schemeClr val="dk1"/>
              </a:buClr>
              <a:buSzPct val="100000"/>
              <a:buFont typeface="Arial"/>
              <a:buNone/>
            </a:pPr>
            <a:r>
              <a:t/>
            </a:r>
            <a:endParaRPr>
              <a:solidFill>
                <a:schemeClr val="dk1"/>
              </a:solidFill>
            </a:endParaRPr>
          </a:p>
          <a:p>
            <a:pPr lvl="0">
              <a:spcBef>
                <a:spcPts val="0"/>
              </a:spcBef>
              <a:buNone/>
            </a:pPr>
            <a:r>
              <a:rPr lang="en"/>
              <a:t>To make it even more wild, there’s a challange held for last couple of years named Emotion in the wild</a:t>
            </a:r>
          </a:p>
          <a:p>
            <a:pPr lvl="0">
              <a:spcBef>
                <a:spcPts val="0"/>
              </a:spcBef>
              <a:buNone/>
            </a:pPr>
            <a:r>
              <a:rPr lang="en"/>
              <a:t>It has som subchallanges:</a:t>
            </a:r>
          </a:p>
          <a:p>
            <a:pPr lvl="0">
              <a:spcBef>
                <a:spcPts val="0"/>
              </a:spcBef>
              <a:buNone/>
            </a:pPr>
            <a:r>
              <a:rPr lang="en"/>
              <a:t>	Video:</a:t>
            </a:r>
          </a:p>
          <a:p>
            <a:pPr lvl="0">
              <a:spcBef>
                <a:spcPts val="0"/>
              </a:spcBef>
              <a:buNone/>
            </a:pPr>
            <a:r>
              <a:rPr lang="en"/>
              <a:t>		</a:t>
            </a:r>
            <a:r>
              <a:rPr lang="en">
                <a:solidFill>
                  <a:schemeClr val="dk1"/>
                </a:solidFill>
              </a:rPr>
              <a:t>Fast sudden combine in different ways</a:t>
            </a:r>
          </a:p>
          <a:p>
            <a:pPr lvl="0">
              <a:spcBef>
                <a:spcPts val="0"/>
              </a:spcBef>
              <a:buClr>
                <a:schemeClr val="dk1"/>
              </a:buClr>
              <a:buSzPct val="100000"/>
              <a:buFont typeface="Arial"/>
              <a:buNone/>
            </a:pPr>
            <a:r>
              <a:t/>
            </a:r>
            <a:endParaRPr>
              <a:solidFill>
                <a:schemeClr val="dk1"/>
              </a:solidFill>
            </a:endParaRPr>
          </a:p>
          <a:p>
            <a:pPr lvl="0">
              <a:spcBef>
                <a:spcPts val="0"/>
              </a:spcBef>
              <a:buNone/>
            </a:pPr>
            <a:r>
              <a:t/>
            </a:r>
            <a:endParaRPr/>
          </a:p>
          <a:p>
            <a:pPr lvl="0">
              <a:spcBef>
                <a:spcPts val="0"/>
              </a:spcBef>
              <a:buNone/>
            </a:pPr>
            <a:r>
              <a:t/>
            </a:r>
            <a:endParaRPr/>
          </a:p>
          <a:p>
            <a:pPr lvl="0">
              <a:spcBef>
                <a:spcPts val="0"/>
              </a:spcBef>
              <a:buNone/>
            </a:pPr>
            <a:r>
              <a:rPr lang="en"/>
              <a:t>	</a:t>
            </a:r>
            <a:r>
              <a:rPr lang="en">
                <a:solidFill>
                  <a:schemeClr val="dk1"/>
                </a:solidFill>
                <a:highlight>
                  <a:srgbClr val="FFFFFF"/>
                </a:highlight>
              </a:rPr>
              <a:t> happiness mood intensity of the group as a whole</a:t>
            </a:r>
          </a:p>
          <a:p>
            <a:pPr lvl="0">
              <a:spcBef>
                <a:spcPts val="0"/>
              </a:spcBef>
              <a:buNone/>
            </a:pPr>
            <a:r>
              <a:rPr lang="en">
                <a:solidFill>
                  <a:schemeClr val="dk1"/>
                </a:solidFill>
                <a:highlight>
                  <a:srgbClr val="FFFFFF"/>
                </a:highlight>
              </a:rPr>
              <a:t> </a:t>
            </a:r>
          </a:p>
          <a:p>
            <a:pPr lvl="0">
              <a:spcBef>
                <a:spcPts val="0"/>
              </a:spcBef>
              <a:buNone/>
            </a:pPr>
            <a:r>
              <a:t/>
            </a:r>
            <a:endParaRPr/>
          </a:p>
          <a:p>
            <a:pPr indent="0" lvl="0" marL="457200">
              <a:spcBef>
                <a:spcPts val="0"/>
              </a:spcBef>
              <a:buNone/>
            </a:pPr>
            <a:r>
              <a:rPr lang="en"/>
              <a:t>Distorted images</a:t>
            </a:r>
          </a:p>
          <a:p>
            <a:pPr indent="0" lvl="0" marL="457200">
              <a:spcBef>
                <a:spcPts val="0"/>
              </a:spcBef>
              <a:buNone/>
            </a:pPr>
            <a:r>
              <a:rPr lang="en"/>
              <a:t>Some of them Bairly contain a face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Variability in</a:t>
            </a:r>
          </a:p>
          <a:p>
            <a:pPr indent="387350" lvl="0">
              <a:spcBef>
                <a:spcPts val="0"/>
              </a:spcBef>
              <a:buClr>
                <a:schemeClr val="dk1"/>
              </a:buClr>
              <a:buSzPct val="100000"/>
              <a:buFont typeface="Arial"/>
              <a:buNone/>
            </a:pPr>
            <a:r>
              <a:rPr lang="en">
                <a:solidFill>
                  <a:schemeClr val="dk1"/>
                </a:solidFill>
              </a:rPr>
              <a:t> illumination, age ,gender </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Work this technology in the wild</a:t>
            </a:r>
          </a:p>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 name="Shape 1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Using drop out was tricky:</a:t>
            </a:r>
          </a:p>
          <a:p>
            <a:pPr lvl="0">
              <a:spcBef>
                <a:spcPts val="0"/>
              </a:spcBef>
              <a:buNone/>
            </a:pPr>
            <a:r>
              <a:rPr lang="en"/>
              <a:t>If I added drop out at first, model took ages to learn </a:t>
            </a:r>
          </a:p>
          <a:p>
            <a:pPr lvl="0">
              <a:spcBef>
                <a:spcPts val="0"/>
              </a:spcBef>
              <a:buNone/>
            </a:pPr>
            <a:r>
              <a:rPr lang="en"/>
              <a:t>I disabled drop out at begining epochs until model reached 30 40 % and then enable those to stop model from overfitting</a:t>
            </a:r>
          </a:p>
          <a:p>
            <a:pPr lvl="0" rtl="0">
              <a:spcBef>
                <a:spcPts val="0"/>
              </a:spcBef>
              <a:buNone/>
            </a:pPr>
            <a:r>
              <a:rPr lang="en"/>
              <a:t>Other wise training accuracy went higher while val- acc was stable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We spend more hours with our laptop, technology etc,</a:t>
            </a:r>
          </a:p>
          <a:p>
            <a:pPr lvl="0">
              <a:spcBef>
                <a:spcPts val="0"/>
              </a:spcBef>
              <a:buClr>
                <a:schemeClr val="dk1"/>
              </a:buClr>
              <a:buSzPct val="100000"/>
              <a:buFont typeface="Arial"/>
              <a:buNone/>
            </a:pPr>
            <a:r>
              <a:rPr lang="en">
                <a:solidFill>
                  <a:schemeClr val="dk1"/>
                </a:solidFill>
              </a:rPr>
              <a:t> than we do with any other human</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t/>
            </a:r>
            <a:endParaRPr>
              <a:solidFill>
                <a:schemeClr val="dk1"/>
              </a:solidFill>
            </a:endParaRPr>
          </a:p>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9" name="Shape 279"/>
        <p:cNvGrpSpPr/>
        <p:nvPr/>
      </p:nvGrpSpPr>
      <p:grpSpPr>
        <a:xfrm>
          <a:off x="0" y="0"/>
          <a:ext cx="0" cy="0"/>
          <a:chOff x="0" y="0"/>
          <a:chExt cx="0" cy="0"/>
        </a:xfrm>
      </p:grpSpPr>
      <p:sp>
        <p:nvSpPr>
          <p:cNvPr id="280" name="Shape 2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1" name="Shape 2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The most fluctuation is from VGGnet on augmented data</a:t>
            </a:r>
          </a:p>
          <a:p>
            <a:pPr lvl="0">
              <a:spcBef>
                <a:spcPts val="0"/>
              </a:spcBef>
              <a:buNone/>
            </a:pPr>
            <a:r>
              <a:rPr lang="en"/>
              <a:t>	Due to random data generation</a:t>
            </a:r>
          </a:p>
          <a:p>
            <a:pPr lvl="0">
              <a:spcBef>
                <a:spcPts val="0"/>
              </a:spcBef>
              <a:buNone/>
            </a:pPr>
            <a:r>
              <a:rPr lang="en"/>
              <a:t>	Number of parameters</a:t>
            </a:r>
          </a:p>
          <a:p>
            <a:pPr lvl="0">
              <a:spcBef>
                <a:spcPts val="0"/>
              </a:spcBef>
              <a:buNone/>
            </a:pPr>
            <a:r>
              <a:rPr lang="en"/>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8" name="Shape 288"/>
        <p:cNvGrpSpPr/>
        <p:nvPr/>
      </p:nvGrpSpPr>
      <p:grpSpPr>
        <a:xfrm>
          <a:off x="0" y="0"/>
          <a:ext cx="0" cy="0"/>
          <a:chOff x="0" y="0"/>
          <a:chExt cx="0" cy="0"/>
        </a:xfrm>
      </p:grpSpPr>
      <p:sp>
        <p:nvSpPr>
          <p:cNvPr id="289" name="Shape 2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0" name="Shape 2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1" name="Shape 321"/>
        <p:cNvGrpSpPr/>
        <p:nvPr/>
      </p:nvGrpSpPr>
      <p:grpSpPr>
        <a:xfrm>
          <a:off x="0" y="0"/>
          <a:ext cx="0" cy="0"/>
          <a:chOff x="0" y="0"/>
          <a:chExt cx="0" cy="0"/>
        </a:xfrm>
      </p:grpSpPr>
      <p:sp>
        <p:nvSpPr>
          <p:cNvPr id="322" name="Shape 3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3" name="Shape 3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6" name="Shape 3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Read and respond to our emotions</a:t>
            </a:r>
          </a:p>
          <a:p>
            <a:pPr lvl="0">
              <a:spcBef>
                <a:spcPts val="0"/>
              </a:spcBef>
              <a:buClr>
                <a:schemeClr val="dk1"/>
              </a:buClr>
              <a:buSzPct val="100000"/>
              <a:buFont typeface="Arial"/>
              <a:buNone/>
            </a:pPr>
            <a:r>
              <a:t/>
            </a:r>
            <a:endParaRPr>
              <a:solidFill>
                <a:schemeClr val="dk1"/>
              </a:solidFill>
            </a:endParaRPr>
          </a:p>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8" name="Shape 3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0" name="Shape 4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We spend more hours with our laptop, technology etc,</a:t>
            </a:r>
          </a:p>
          <a:p>
            <a:pPr lvl="0" rtl="0">
              <a:spcBef>
                <a:spcPts val="0"/>
              </a:spcBef>
              <a:buNone/>
            </a:pPr>
            <a:r>
              <a:rPr lang="en"/>
              <a:t> than we do with any other human</a:t>
            </a:r>
          </a:p>
          <a:p>
            <a:pPr lvl="0" rtl="0">
              <a:spcBef>
                <a:spcPts val="0"/>
              </a:spcBef>
              <a:buNone/>
            </a:pPr>
            <a:r>
              <a:rPr lang="en"/>
              <a:t>Technology has No emotional inteligence </a:t>
            </a:r>
          </a:p>
          <a:p>
            <a:pPr lvl="0" rtl="0">
              <a:spcBef>
                <a:spcPts val="0"/>
              </a:spcBef>
              <a:buNone/>
            </a:pPr>
            <a:r>
              <a:t/>
            </a:r>
            <a:endParaRPr/>
          </a:p>
          <a:p>
            <a:pPr lvl="0" rtl="0">
              <a:spcBef>
                <a:spcPts val="0"/>
              </a:spcBef>
              <a:buNone/>
            </a:pPr>
            <a:r>
              <a:t/>
            </a:r>
            <a:endParaRPr/>
          </a:p>
          <a:p>
            <a:pPr lvl="0" rtl="0">
              <a:spcBef>
                <a:spcPts val="0"/>
              </a:spcBef>
              <a:buNone/>
            </a:pPr>
            <a:r>
              <a:rPr lang="en"/>
              <a:t>Read and respond to our emotions</a:t>
            </a:r>
          </a:p>
          <a:p>
            <a:pPr lvl="0" rtl="0">
              <a:spcBef>
                <a:spcPts val="0"/>
              </a:spcBef>
              <a:buNone/>
            </a:pPr>
            <a:r>
              <a:t/>
            </a:r>
            <a:endParaRPr/>
          </a:p>
          <a:p>
            <a:pPr lvl="0" rtl="0">
              <a:spcBef>
                <a:spcPts val="0"/>
              </a:spcBef>
              <a:buNone/>
            </a:pPr>
            <a:r>
              <a:rPr lang="en"/>
              <a:t>Human face happens tp be one of the most powerful channels we use to communicate emotions</a:t>
            </a:r>
          </a:p>
          <a:p>
            <a:pPr lvl="0" rtl="0">
              <a:spcBef>
                <a:spcPts val="0"/>
              </a:spcBef>
              <a:buNone/>
            </a:pPr>
            <a:r>
              <a:t/>
            </a:r>
            <a:endParaRPr/>
          </a:p>
          <a:p>
            <a:pPr lvl="0" rtl="0">
              <a:spcBef>
                <a:spcPts val="0"/>
              </a:spcBef>
              <a:buNone/>
            </a:pPr>
            <a:r>
              <a:rPr lang="en"/>
              <a:t>Each facial muscle movement an action unit</a:t>
            </a:r>
          </a:p>
          <a:p>
            <a:pPr lvl="0" rtl="0">
              <a:spcBef>
                <a:spcPts val="0"/>
              </a:spcBef>
              <a:buNone/>
            </a:pPr>
            <a:r>
              <a:t/>
            </a:r>
            <a:endParaRPr/>
          </a:p>
          <a:p>
            <a:pPr lvl="0" rtl="0">
              <a:spcBef>
                <a:spcPts val="0"/>
              </a:spcBef>
              <a:buNone/>
            </a:pPr>
            <a:r>
              <a:rPr lang="en"/>
              <a:t>Lip corner pull</a:t>
            </a:r>
          </a:p>
          <a:p>
            <a:pPr lvl="0" rtl="0">
              <a:spcBef>
                <a:spcPts val="0"/>
              </a:spcBef>
              <a:buNone/>
            </a:pPr>
            <a:r>
              <a:rPr lang="en"/>
              <a:t>Draw eyprpws togetjer</a:t>
            </a:r>
          </a:p>
          <a:p>
            <a:pPr lvl="0" rtl="0">
              <a:spcBef>
                <a:spcPts val="0"/>
              </a:spcBef>
              <a:buNone/>
            </a:pPr>
            <a:r>
              <a:t/>
            </a:r>
            <a:endParaRPr/>
          </a:p>
          <a:p>
            <a:pPr lvl="0" rtl="0">
              <a:spcBef>
                <a:spcPts val="0"/>
              </a:spcBef>
              <a:buNone/>
            </a:pPr>
            <a:r>
              <a:rPr lang="en"/>
              <a:t>45 actuion units that their comnbination express diffrent emotions</a:t>
            </a:r>
          </a:p>
          <a:p>
            <a:pPr lvl="0" rtl="0">
              <a:spcBef>
                <a:spcPts val="0"/>
              </a:spcBef>
              <a:buNone/>
            </a:pPr>
            <a:r>
              <a:t/>
            </a:r>
            <a:endParaRPr/>
          </a:p>
          <a:p>
            <a:pPr lvl="0" rtl="0">
              <a:spcBef>
                <a:spcPts val="0"/>
              </a:spcBef>
              <a:buNone/>
            </a:pPr>
            <a:r>
              <a:rPr lang="en"/>
              <a:t>Fast sudden combine in different ways</a:t>
            </a:r>
          </a:p>
          <a:p>
            <a:pPr lvl="0" rtl="0">
              <a:spcBef>
                <a:spcPts val="0"/>
              </a:spcBef>
              <a:buNone/>
            </a:pPr>
            <a:r>
              <a:t/>
            </a:r>
            <a:endParaRPr/>
          </a:p>
          <a:p>
            <a:pPr lvl="0" rtl="0">
              <a:spcBef>
                <a:spcPts val="0"/>
              </a:spcBef>
              <a:buNone/>
            </a:pPr>
            <a:r>
              <a:rPr lang="en"/>
              <a:t>Work this technology in the wild</a:t>
            </a:r>
          </a:p>
          <a:p>
            <a:pPr lvl="0" rtl="0">
              <a:spcBef>
                <a:spcPts val="0"/>
              </a:spcBef>
              <a:buNone/>
            </a:pPr>
            <a:r>
              <a:rPr lang="en"/>
              <a:t> </a:t>
            </a:r>
          </a:p>
          <a:p>
            <a:pPr lvl="0" rtl="0">
              <a:spcBef>
                <a:spcPts val="0"/>
              </a:spcBef>
              <a:buNone/>
            </a:pPr>
            <a:r>
              <a:rPr lang="en"/>
              <a:t>We happen to express imotions when we are alone </a:t>
            </a:r>
          </a:p>
          <a:p>
            <a:pPr lvl="0" rtl="0">
              <a:spcBef>
                <a:spcPts val="0"/>
              </a:spcBef>
              <a:buNone/>
            </a:pPr>
            <a:r>
              <a:t/>
            </a:r>
            <a:endParaRPr/>
          </a:p>
          <a:p>
            <a:pPr lvl="0" rtl="0">
              <a:spcBef>
                <a:spcPts val="0"/>
              </a:spcBef>
              <a:buNone/>
            </a:pPr>
            <a:r>
              <a:t/>
            </a:r>
            <a:endParaRPr/>
          </a:p>
          <a:p>
            <a:pPr lvl="0" rtl="0">
              <a:spcBef>
                <a:spcPts val="0"/>
              </a:spcBef>
              <a:buNone/>
            </a:pPr>
            <a:r>
              <a:rPr lang="en"/>
              <a:t>Confused slow down or confuesed and speed up</a:t>
            </a:r>
          </a:p>
          <a:p>
            <a:pPr lvl="0" rtl="0">
              <a:spcBef>
                <a:spcPts val="0"/>
              </a:spcBef>
              <a:buNone/>
            </a:pPr>
            <a:r>
              <a:t/>
            </a:r>
            <a:endParaRPr/>
          </a:p>
          <a:p>
            <a:pPr lvl="0" rtl="0">
              <a:spcBef>
                <a:spcPts val="0"/>
              </a:spcBef>
              <a:buNone/>
            </a:pPr>
            <a:r>
              <a:rPr lang="en"/>
              <a:t>Car tired driver</a:t>
            </a:r>
          </a:p>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5" name="Shape 405"/>
        <p:cNvGrpSpPr/>
        <p:nvPr/>
      </p:nvGrpSpPr>
      <p:grpSpPr>
        <a:xfrm>
          <a:off x="0" y="0"/>
          <a:ext cx="0" cy="0"/>
          <a:chOff x="0" y="0"/>
          <a:chExt cx="0" cy="0"/>
        </a:xfrm>
      </p:grpSpPr>
      <p:sp>
        <p:nvSpPr>
          <p:cNvPr id="406" name="Shape 40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07" name="Shape 4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2" name="Shape 412"/>
        <p:cNvGrpSpPr/>
        <p:nvPr/>
      </p:nvGrpSpPr>
      <p:grpSpPr>
        <a:xfrm>
          <a:off x="0" y="0"/>
          <a:ext cx="0" cy="0"/>
          <a:chOff x="0" y="0"/>
          <a:chExt cx="0" cy="0"/>
        </a:xfrm>
      </p:grpSpPr>
      <p:sp>
        <p:nvSpPr>
          <p:cNvPr id="413" name="Shape 41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14" name="Shape 4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7" name="Shape 417"/>
        <p:cNvGrpSpPr/>
        <p:nvPr/>
      </p:nvGrpSpPr>
      <p:grpSpPr>
        <a:xfrm>
          <a:off x="0" y="0"/>
          <a:ext cx="0" cy="0"/>
          <a:chOff x="0" y="0"/>
          <a:chExt cx="0" cy="0"/>
        </a:xfrm>
      </p:grpSpPr>
      <p:sp>
        <p:nvSpPr>
          <p:cNvPr id="418" name="Shape 41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19" name="Shape 4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9" name="Shape 429"/>
        <p:cNvGrpSpPr/>
        <p:nvPr/>
      </p:nvGrpSpPr>
      <p:grpSpPr>
        <a:xfrm>
          <a:off x="0" y="0"/>
          <a:ext cx="0" cy="0"/>
          <a:chOff x="0" y="0"/>
          <a:chExt cx="0" cy="0"/>
        </a:xfrm>
      </p:grpSpPr>
      <p:sp>
        <p:nvSpPr>
          <p:cNvPr id="430" name="Shape 43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31" name="Shape 43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38" name="Shape 43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2" name="Shape 442"/>
        <p:cNvGrpSpPr/>
        <p:nvPr/>
      </p:nvGrpSpPr>
      <p:grpSpPr>
        <a:xfrm>
          <a:off x="0" y="0"/>
          <a:ext cx="0" cy="0"/>
          <a:chOff x="0" y="0"/>
          <a:chExt cx="0" cy="0"/>
        </a:xfrm>
      </p:grpSpPr>
      <p:sp>
        <p:nvSpPr>
          <p:cNvPr id="443" name="Shape 443"/>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444" name="Shape 44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9" name="Shape 4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Technology has No emotional inteligence </a:t>
            </a:r>
          </a:p>
          <a:p>
            <a:pPr lvl="0">
              <a:spcBef>
                <a:spcPts val="0"/>
              </a:spcBef>
              <a:buClr>
                <a:schemeClr val="dk1"/>
              </a:buClr>
              <a:buSzPct val="100000"/>
              <a:buFont typeface="Arial"/>
              <a:buNone/>
            </a:pPr>
            <a:r>
              <a:rPr lang="en">
                <a:solidFill>
                  <a:schemeClr val="dk1"/>
                </a:solidFill>
              </a:rPr>
              <a:t>We happen to express imotions when we are alone </a:t>
            </a:r>
          </a:p>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Individuals who are visually impaired read the faces of others</a:t>
            </a:r>
          </a:p>
          <a:p>
            <a:pPr lvl="0">
              <a:spcBef>
                <a:spcPts val="0"/>
              </a:spcBef>
              <a:buClr>
                <a:schemeClr val="dk1"/>
              </a:buClr>
              <a:buSzPct val="100000"/>
              <a:buFont typeface="Arial"/>
              <a:buNone/>
            </a:pPr>
            <a:r>
              <a:rPr lang="en">
                <a:solidFill>
                  <a:schemeClr val="dk1"/>
                </a:solidFill>
              </a:rPr>
              <a:t>Individuals on the autism spectrum interpret emotion, somthin that really striggle with</a:t>
            </a:r>
          </a:p>
          <a:p>
            <a:pPr indent="-228600" lvl="0" marL="457200">
              <a:spcBef>
                <a:spcPts val="0"/>
              </a:spcBef>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en">
                <a:solidFill>
                  <a:schemeClr val="dk1"/>
                </a:solidFill>
              </a:rPr>
              <a:t>Each facial muscle movement an action unit</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Lip corner pull</a:t>
            </a:r>
          </a:p>
          <a:p>
            <a:pPr lvl="0">
              <a:spcBef>
                <a:spcPts val="0"/>
              </a:spcBef>
              <a:buClr>
                <a:schemeClr val="dk1"/>
              </a:buClr>
              <a:buSzPct val="100000"/>
              <a:buFont typeface="Arial"/>
              <a:buNone/>
            </a:pPr>
            <a:r>
              <a:rPr lang="en">
                <a:solidFill>
                  <a:schemeClr val="dk1"/>
                </a:solidFill>
              </a:rPr>
              <a:t>Draw eyprpws togetjer</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rPr lang="en">
                <a:solidFill>
                  <a:schemeClr val="dk1"/>
                </a:solidFill>
              </a:rPr>
              <a:t>45 actuion units that their comnbination express diffrent emotions</a:t>
            </a:r>
          </a:p>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0" y="100"/>
            <a:ext cx="9144000" cy="1711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cxnSp>
        <p:nvCxnSpPr>
          <p:cNvPr id="11" name="Shape 11"/>
          <p:cNvCxnSpPr/>
          <p:nvPr/>
        </p:nvCxnSpPr>
        <p:spPr>
          <a:xfrm>
            <a:off x="641934" y="3597500"/>
            <a:ext cx="390299" cy="0"/>
          </a:xfrm>
          <a:prstGeom prst="straightConnector1">
            <a:avLst/>
          </a:prstGeom>
          <a:noFill/>
          <a:ln cap="flat" cmpd="sng" w="28575">
            <a:solidFill>
              <a:schemeClr val="accent1"/>
            </a:solidFill>
            <a:prstDash val="solid"/>
            <a:round/>
            <a:headEnd len="med" w="med" type="none"/>
            <a:tailEnd len="med" w="med" type="none"/>
          </a:ln>
        </p:spPr>
      </p:cxnSp>
      <p:sp>
        <p:nvSpPr>
          <p:cNvPr id="12" name="Shape 12"/>
          <p:cNvSpPr txBox="1"/>
          <p:nvPr>
            <p:ph type="ctrTitle"/>
          </p:nvPr>
        </p:nvSpPr>
        <p:spPr>
          <a:xfrm>
            <a:off x="512700" y="1893300"/>
            <a:ext cx="8118600" cy="1522800"/>
          </a:xfrm>
          <a:prstGeom prst="rect">
            <a:avLst/>
          </a:prstGeom>
        </p:spPr>
        <p:txBody>
          <a:bodyPr anchorCtr="0" anchor="b" bIns="91425" lIns="91425" rIns="91425" tIns="91425"/>
          <a:lstStyle>
            <a:lvl1pPr lvl="0">
              <a:spcBef>
                <a:spcPts val="0"/>
              </a:spcBef>
              <a:buClr>
                <a:schemeClr val="accent1"/>
              </a:buClr>
              <a:buSzPct val="100000"/>
              <a:defRPr sz="4200">
                <a:solidFill>
                  <a:schemeClr val="accent1"/>
                </a:solidFill>
              </a:defRPr>
            </a:lvl1pPr>
            <a:lvl2pPr lvl="1">
              <a:spcBef>
                <a:spcPts val="0"/>
              </a:spcBef>
              <a:buClr>
                <a:schemeClr val="accent1"/>
              </a:buClr>
              <a:buSzPct val="100000"/>
              <a:defRPr sz="4200">
                <a:solidFill>
                  <a:schemeClr val="accent1"/>
                </a:solidFill>
              </a:defRPr>
            </a:lvl2pPr>
            <a:lvl3pPr lvl="2">
              <a:spcBef>
                <a:spcPts val="0"/>
              </a:spcBef>
              <a:buClr>
                <a:schemeClr val="accent1"/>
              </a:buClr>
              <a:buSzPct val="100000"/>
              <a:defRPr sz="4200">
                <a:solidFill>
                  <a:schemeClr val="accent1"/>
                </a:solidFill>
              </a:defRPr>
            </a:lvl3pPr>
            <a:lvl4pPr lvl="3">
              <a:spcBef>
                <a:spcPts val="0"/>
              </a:spcBef>
              <a:buClr>
                <a:schemeClr val="accent1"/>
              </a:buClr>
              <a:buSzPct val="100000"/>
              <a:defRPr sz="4200">
                <a:solidFill>
                  <a:schemeClr val="accent1"/>
                </a:solidFill>
              </a:defRPr>
            </a:lvl4pPr>
            <a:lvl5pPr lvl="4">
              <a:spcBef>
                <a:spcPts val="0"/>
              </a:spcBef>
              <a:buClr>
                <a:schemeClr val="accent1"/>
              </a:buClr>
              <a:buSzPct val="100000"/>
              <a:defRPr sz="4200">
                <a:solidFill>
                  <a:schemeClr val="accent1"/>
                </a:solidFill>
              </a:defRPr>
            </a:lvl5pPr>
            <a:lvl6pPr lvl="5">
              <a:spcBef>
                <a:spcPts val="0"/>
              </a:spcBef>
              <a:buClr>
                <a:schemeClr val="accent1"/>
              </a:buClr>
              <a:buSzPct val="100000"/>
              <a:defRPr sz="4200">
                <a:solidFill>
                  <a:schemeClr val="accent1"/>
                </a:solidFill>
              </a:defRPr>
            </a:lvl6pPr>
            <a:lvl7pPr lvl="6">
              <a:spcBef>
                <a:spcPts val="0"/>
              </a:spcBef>
              <a:buClr>
                <a:schemeClr val="accent1"/>
              </a:buClr>
              <a:buSzPct val="100000"/>
              <a:defRPr sz="4200">
                <a:solidFill>
                  <a:schemeClr val="accent1"/>
                </a:solidFill>
              </a:defRPr>
            </a:lvl7pPr>
            <a:lvl8pPr lvl="7">
              <a:spcBef>
                <a:spcPts val="0"/>
              </a:spcBef>
              <a:buClr>
                <a:schemeClr val="accent1"/>
              </a:buClr>
              <a:buSzPct val="100000"/>
              <a:defRPr sz="4200">
                <a:solidFill>
                  <a:schemeClr val="accent1"/>
                </a:solidFill>
              </a:defRPr>
            </a:lvl8pPr>
            <a:lvl9pPr lvl="8">
              <a:spcBef>
                <a:spcPts val="0"/>
              </a:spcBef>
              <a:buClr>
                <a:schemeClr val="accent1"/>
              </a:buClr>
              <a:buSzPct val="100000"/>
              <a:defRPr sz="4200">
                <a:solidFill>
                  <a:schemeClr val="accent1"/>
                </a:solidFill>
              </a:defRPr>
            </a:lvl9pPr>
          </a:lstStyle>
          <a:p/>
        </p:txBody>
      </p:sp>
      <p:sp>
        <p:nvSpPr>
          <p:cNvPr id="13" name="Shape 13"/>
          <p:cNvSpPr txBox="1"/>
          <p:nvPr>
            <p:ph idx="1" type="subTitle"/>
          </p:nvPr>
        </p:nvSpPr>
        <p:spPr>
          <a:xfrm>
            <a:off x="512700" y="3840639"/>
            <a:ext cx="8118600" cy="787500"/>
          </a:xfrm>
          <a:prstGeom prst="rect">
            <a:avLst/>
          </a:prstGeom>
        </p:spPr>
        <p:txBody>
          <a:bodyPr anchorCtr="0" anchor="t" bIns="91425" lIns="91425" rIns="91425" tIns="91425"/>
          <a:lstStyle>
            <a:lvl1pPr lvl="0">
              <a:lnSpc>
                <a:spcPct val="100000"/>
              </a:lnSpc>
              <a:spcBef>
                <a:spcPts val="0"/>
              </a:spcBef>
              <a:spcAft>
                <a:spcPts val="0"/>
              </a:spcAft>
              <a:buClr>
                <a:schemeClr val="accent2"/>
              </a:buClr>
              <a:buSzPct val="100000"/>
              <a:buNone/>
              <a:defRPr sz="2400">
                <a:solidFill>
                  <a:schemeClr val="accent2"/>
                </a:solidFill>
              </a:defRPr>
            </a:lvl1pPr>
            <a:lvl2pPr lvl="1">
              <a:lnSpc>
                <a:spcPct val="100000"/>
              </a:lnSpc>
              <a:spcBef>
                <a:spcPts val="0"/>
              </a:spcBef>
              <a:spcAft>
                <a:spcPts val="0"/>
              </a:spcAft>
              <a:buClr>
                <a:schemeClr val="accent2"/>
              </a:buClr>
              <a:buSzPct val="100000"/>
              <a:buNone/>
              <a:defRPr sz="2400">
                <a:solidFill>
                  <a:schemeClr val="accent2"/>
                </a:solidFill>
              </a:defRPr>
            </a:lvl2pPr>
            <a:lvl3pPr lvl="2">
              <a:lnSpc>
                <a:spcPct val="100000"/>
              </a:lnSpc>
              <a:spcBef>
                <a:spcPts val="0"/>
              </a:spcBef>
              <a:spcAft>
                <a:spcPts val="0"/>
              </a:spcAft>
              <a:buClr>
                <a:schemeClr val="accent2"/>
              </a:buClr>
              <a:buSzPct val="100000"/>
              <a:buNone/>
              <a:defRPr sz="2400">
                <a:solidFill>
                  <a:schemeClr val="accent2"/>
                </a:solidFill>
              </a:defRPr>
            </a:lvl3pPr>
            <a:lvl4pPr lvl="3">
              <a:lnSpc>
                <a:spcPct val="100000"/>
              </a:lnSpc>
              <a:spcBef>
                <a:spcPts val="0"/>
              </a:spcBef>
              <a:spcAft>
                <a:spcPts val="0"/>
              </a:spcAft>
              <a:buClr>
                <a:schemeClr val="accent2"/>
              </a:buClr>
              <a:buSzPct val="100000"/>
              <a:buNone/>
              <a:defRPr sz="2400">
                <a:solidFill>
                  <a:schemeClr val="accent2"/>
                </a:solidFill>
              </a:defRPr>
            </a:lvl4pPr>
            <a:lvl5pPr lvl="4">
              <a:lnSpc>
                <a:spcPct val="100000"/>
              </a:lnSpc>
              <a:spcBef>
                <a:spcPts val="0"/>
              </a:spcBef>
              <a:spcAft>
                <a:spcPts val="0"/>
              </a:spcAft>
              <a:buClr>
                <a:schemeClr val="accent2"/>
              </a:buClr>
              <a:buSzPct val="100000"/>
              <a:buNone/>
              <a:defRPr sz="2400">
                <a:solidFill>
                  <a:schemeClr val="accent2"/>
                </a:solidFill>
              </a:defRPr>
            </a:lvl5pPr>
            <a:lvl6pPr lvl="5">
              <a:lnSpc>
                <a:spcPct val="100000"/>
              </a:lnSpc>
              <a:spcBef>
                <a:spcPts val="0"/>
              </a:spcBef>
              <a:spcAft>
                <a:spcPts val="0"/>
              </a:spcAft>
              <a:buClr>
                <a:schemeClr val="accent2"/>
              </a:buClr>
              <a:buSzPct val="100000"/>
              <a:buNone/>
              <a:defRPr sz="2400">
                <a:solidFill>
                  <a:schemeClr val="accent2"/>
                </a:solidFill>
              </a:defRPr>
            </a:lvl6pPr>
            <a:lvl7pPr lvl="6">
              <a:lnSpc>
                <a:spcPct val="100000"/>
              </a:lnSpc>
              <a:spcBef>
                <a:spcPts val="0"/>
              </a:spcBef>
              <a:spcAft>
                <a:spcPts val="0"/>
              </a:spcAft>
              <a:buClr>
                <a:schemeClr val="accent2"/>
              </a:buClr>
              <a:buSzPct val="100000"/>
              <a:buNone/>
              <a:defRPr sz="2400">
                <a:solidFill>
                  <a:schemeClr val="accent2"/>
                </a:solidFill>
              </a:defRPr>
            </a:lvl7pPr>
            <a:lvl8pPr lvl="7">
              <a:lnSpc>
                <a:spcPct val="100000"/>
              </a:lnSpc>
              <a:spcBef>
                <a:spcPts val="0"/>
              </a:spcBef>
              <a:spcAft>
                <a:spcPts val="0"/>
              </a:spcAft>
              <a:buClr>
                <a:schemeClr val="accent2"/>
              </a:buClr>
              <a:buSzPct val="100000"/>
              <a:buNone/>
              <a:defRPr sz="2400">
                <a:solidFill>
                  <a:schemeClr val="accent2"/>
                </a:solidFill>
              </a:defRPr>
            </a:lvl8pPr>
            <a:lvl9pPr lvl="8">
              <a:lnSpc>
                <a:spcPct val="100000"/>
              </a:lnSpc>
              <a:spcBef>
                <a:spcPts val="0"/>
              </a:spcBef>
              <a:spcAft>
                <a:spcPts val="0"/>
              </a:spcAft>
              <a:buClr>
                <a:schemeClr val="accent2"/>
              </a:buClr>
              <a:buSzPct val="100000"/>
              <a:buNone/>
              <a:defRPr sz="2400">
                <a:solidFill>
                  <a:schemeClr val="accent2"/>
                </a:solidFill>
              </a:defRPr>
            </a:lvl9pPr>
          </a:lstStyle>
          <a:p/>
        </p:txBody>
      </p:sp>
      <p:sp>
        <p:nvSpPr>
          <p:cNvPr id="14" name="Shape 1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accen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039650"/>
            <a:ext cx="8520600" cy="2106300"/>
          </a:xfrm>
          <a:prstGeom prst="rect">
            <a:avLst/>
          </a:prstGeom>
        </p:spPr>
        <p:txBody>
          <a:bodyPr anchorCtr="0" anchor="b" bIns="91425" lIns="91425" rIns="91425" tIns="91425"/>
          <a:lstStyle>
            <a:lvl1pPr lvl="0" algn="ctr">
              <a:spcBef>
                <a:spcPts val="0"/>
              </a:spcBef>
              <a:buSzPct val="100000"/>
              <a:defRPr b="1" sz="14000"/>
            </a:lvl1pPr>
            <a:lvl2pPr lvl="1" algn="ctr">
              <a:spcBef>
                <a:spcPts val="0"/>
              </a:spcBef>
              <a:buSzPct val="100000"/>
              <a:defRPr b="1" sz="14000"/>
            </a:lvl2pPr>
            <a:lvl3pPr lvl="2" algn="ctr">
              <a:spcBef>
                <a:spcPts val="0"/>
              </a:spcBef>
              <a:buSzPct val="100000"/>
              <a:defRPr b="1" sz="14000"/>
            </a:lvl3pPr>
            <a:lvl4pPr lvl="3" algn="ctr">
              <a:spcBef>
                <a:spcPts val="0"/>
              </a:spcBef>
              <a:buSzPct val="100000"/>
              <a:defRPr b="1" sz="14000"/>
            </a:lvl4pPr>
            <a:lvl5pPr lvl="4" algn="ctr">
              <a:spcBef>
                <a:spcPts val="0"/>
              </a:spcBef>
              <a:buSzPct val="100000"/>
              <a:defRPr b="1" sz="14000"/>
            </a:lvl5pPr>
            <a:lvl6pPr lvl="5" algn="ctr">
              <a:spcBef>
                <a:spcPts val="0"/>
              </a:spcBef>
              <a:buSzPct val="100000"/>
              <a:defRPr b="1" sz="14000"/>
            </a:lvl6pPr>
            <a:lvl7pPr lvl="6" algn="ctr">
              <a:spcBef>
                <a:spcPts val="0"/>
              </a:spcBef>
              <a:buSzPct val="100000"/>
              <a:defRPr b="1" sz="14000"/>
            </a:lvl7pPr>
            <a:lvl8pPr lvl="7" algn="ctr">
              <a:spcBef>
                <a:spcPts val="0"/>
              </a:spcBef>
              <a:buSzPct val="100000"/>
              <a:defRPr b="1" sz="14000"/>
            </a:lvl8pPr>
            <a:lvl9pPr lvl="8" algn="ctr">
              <a:spcBef>
                <a:spcPts val="0"/>
              </a:spcBef>
              <a:buSzPct val="100000"/>
              <a:defRPr b="1" sz="14000"/>
            </a:lvl9pPr>
          </a:lstStyle>
          <a:p/>
        </p:txBody>
      </p:sp>
      <p:sp>
        <p:nvSpPr>
          <p:cNvPr id="51" name="Shape 51"/>
          <p:cNvSpPr txBox="1"/>
          <p:nvPr>
            <p:ph idx="1" type="body"/>
          </p:nvPr>
        </p:nvSpPr>
        <p:spPr>
          <a:xfrm>
            <a:off x="311700" y="32284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5" name="Shape 15"/>
        <p:cNvGrpSpPr/>
        <p:nvPr/>
      </p:nvGrpSpPr>
      <p:grpSpPr>
        <a:xfrm>
          <a:off x="0" y="0"/>
          <a:ext cx="0" cy="0"/>
          <a:chOff x="0" y="0"/>
          <a:chExt cx="0" cy="0"/>
        </a:xfrm>
      </p:grpSpPr>
      <p:cxnSp>
        <p:nvCxnSpPr>
          <p:cNvPr id="16" name="Shape 16"/>
          <p:cNvCxnSpPr/>
          <p:nvPr/>
        </p:nvCxnSpPr>
        <p:spPr>
          <a:xfrm>
            <a:off x="641934" y="3597500"/>
            <a:ext cx="390299" cy="0"/>
          </a:xfrm>
          <a:prstGeom prst="straightConnector1">
            <a:avLst/>
          </a:prstGeom>
          <a:noFill/>
          <a:ln cap="flat" cmpd="sng" w="28575">
            <a:solidFill>
              <a:schemeClr val="lt2"/>
            </a:solidFill>
            <a:prstDash val="solid"/>
            <a:round/>
            <a:headEnd len="med" w="med" type="none"/>
            <a:tailEnd len="med" w="med" type="none"/>
          </a:ln>
        </p:spPr>
      </p:cxnSp>
      <p:sp>
        <p:nvSpPr>
          <p:cNvPr id="17" name="Shape 17"/>
          <p:cNvSpPr txBox="1"/>
          <p:nvPr>
            <p:ph type="title"/>
          </p:nvPr>
        </p:nvSpPr>
        <p:spPr>
          <a:xfrm>
            <a:off x="512700" y="1893300"/>
            <a:ext cx="8118600" cy="1522800"/>
          </a:xfrm>
          <a:prstGeom prst="rect">
            <a:avLst/>
          </a:prstGeom>
        </p:spPr>
        <p:txBody>
          <a:bodyPr anchorCtr="0" anchor="b" bIns="91425" lIns="91425" rIns="91425" tIns="91425"/>
          <a:lstStyle>
            <a:lvl1pPr lvl="0">
              <a:spcBef>
                <a:spcPts val="0"/>
              </a:spcBef>
              <a:buClr>
                <a:schemeClr val="accent1"/>
              </a:buClr>
              <a:buSzPct val="100000"/>
              <a:defRPr sz="6000">
                <a:solidFill>
                  <a:schemeClr val="accent1"/>
                </a:solidFill>
              </a:defRPr>
            </a:lvl1pPr>
            <a:lvl2pPr lvl="1">
              <a:spcBef>
                <a:spcPts val="0"/>
              </a:spcBef>
              <a:buClr>
                <a:schemeClr val="accent1"/>
              </a:buClr>
              <a:buSzPct val="100000"/>
              <a:defRPr sz="6000">
                <a:solidFill>
                  <a:schemeClr val="accent1"/>
                </a:solidFill>
              </a:defRPr>
            </a:lvl2pPr>
            <a:lvl3pPr lvl="2">
              <a:spcBef>
                <a:spcPts val="0"/>
              </a:spcBef>
              <a:buClr>
                <a:schemeClr val="accent1"/>
              </a:buClr>
              <a:buSzPct val="100000"/>
              <a:defRPr sz="6000">
                <a:solidFill>
                  <a:schemeClr val="accent1"/>
                </a:solidFill>
              </a:defRPr>
            </a:lvl3pPr>
            <a:lvl4pPr lvl="3">
              <a:spcBef>
                <a:spcPts val="0"/>
              </a:spcBef>
              <a:buClr>
                <a:schemeClr val="accent1"/>
              </a:buClr>
              <a:buSzPct val="100000"/>
              <a:defRPr sz="6000">
                <a:solidFill>
                  <a:schemeClr val="accent1"/>
                </a:solidFill>
              </a:defRPr>
            </a:lvl4pPr>
            <a:lvl5pPr lvl="4">
              <a:spcBef>
                <a:spcPts val="0"/>
              </a:spcBef>
              <a:buClr>
                <a:schemeClr val="accent1"/>
              </a:buClr>
              <a:buSzPct val="100000"/>
              <a:defRPr sz="6000">
                <a:solidFill>
                  <a:schemeClr val="accent1"/>
                </a:solidFill>
              </a:defRPr>
            </a:lvl5pPr>
            <a:lvl6pPr lvl="5">
              <a:spcBef>
                <a:spcPts val="0"/>
              </a:spcBef>
              <a:buClr>
                <a:schemeClr val="accent1"/>
              </a:buClr>
              <a:buSzPct val="100000"/>
              <a:defRPr sz="6000">
                <a:solidFill>
                  <a:schemeClr val="accent1"/>
                </a:solidFill>
              </a:defRPr>
            </a:lvl6pPr>
            <a:lvl7pPr lvl="6">
              <a:spcBef>
                <a:spcPts val="0"/>
              </a:spcBef>
              <a:buClr>
                <a:schemeClr val="accent1"/>
              </a:buClr>
              <a:buSzPct val="100000"/>
              <a:defRPr sz="6000">
                <a:solidFill>
                  <a:schemeClr val="accent1"/>
                </a:solidFill>
              </a:defRPr>
            </a:lvl7pPr>
            <a:lvl8pPr lvl="7">
              <a:spcBef>
                <a:spcPts val="0"/>
              </a:spcBef>
              <a:buClr>
                <a:schemeClr val="accent1"/>
              </a:buClr>
              <a:buSzPct val="100000"/>
              <a:defRPr sz="6000">
                <a:solidFill>
                  <a:schemeClr val="accent1"/>
                </a:solidFill>
              </a:defRPr>
            </a:lvl8pPr>
            <a:lvl9pPr lvl="8">
              <a:spcBef>
                <a:spcPts val="0"/>
              </a:spcBef>
              <a:buClr>
                <a:schemeClr val="accent1"/>
              </a:buClr>
              <a:buSzPct val="100000"/>
              <a:defRPr sz="6000">
                <a:solidFill>
                  <a:schemeClr val="accent1"/>
                </a:solidFill>
              </a:defRPr>
            </a:lvl9pPr>
          </a:lstStyle>
          <a:p/>
        </p:txBody>
      </p:sp>
      <p:sp>
        <p:nvSpPr>
          <p:cNvPr id="18" name="Shape 1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accen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9" name="Shape 19"/>
        <p:cNvGrpSpPr/>
        <p:nvPr/>
      </p:nvGrpSpPr>
      <p:grpSpPr>
        <a:xfrm>
          <a:off x="0" y="0"/>
          <a:ext cx="0" cy="0"/>
          <a:chOff x="0" y="0"/>
          <a:chExt cx="0" cy="0"/>
        </a:xfrm>
      </p:grpSpPr>
      <p:sp>
        <p:nvSpPr>
          <p:cNvPr id="20" name="Shape 20"/>
          <p:cNvSpPr/>
          <p:nvPr/>
        </p:nvSpPr>
        <p:spPr>
          <a:xfrm>
            <a:off x="0" y="5045700"/>
            <a:ext cx="9144000" cy="978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21" name="Shape 21"/>
          <p:cNvSpPr txBox="1"/>
          <p:nvPr>
            <p:ph type="title"/>
          </p:nvPr>
        </p:nvSpPr>
        <p:spPr>
          <a:xfrm>
            <a:off x="311700" y="445025"/>
            <a:ext cx="8520600" cy="613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71600"/>
            <a:ext cx="8520600" cy="3397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613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311700" y="1171675"/>
            <a:ext cx="3999900" cy="3397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2" type="body"/>
          </p:nvPr>
        </p:nvSpPr>
        <p:spPr>
          <a:xfrm>
            <a:off x="4832400" y="1171675"/>
            <a:ext cx="3999900" cy="3397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613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5604000" cy="4090800"/>
          </a:xfrm>
          <a:prstGeom prst="rect">
            <a:avLst/>
          </a:prstGeom>
        </p:spPr>
        <p:txBody>
          <a:bodyPr anchorCtr="0" anchor="ctr" bIns="91425" lIns="91425" rIns="91425" tIns="91425"/>
          <a:lstStyle>
            <a:lvl1pPr lvl="0">
              <a:spcBef>
                <a:spcPts val="0"/>
              </a:spcBef>
              <a:buClr>
                <a:schemeClr val="accent1"/>
              </a:buClr>
              <a:buSzPct val="100000"/>
              <a:defRPr sz="5400">
                <a:solidFill>
                  <a:schemeClr val="accent1"/>
                </a:solidFill>
              </a:defRPr>
            </a:lvl1pPr>
            <a:lvl2pPr lvl="1">
              <a:spcBef>
                <a:spcPts val="0"/>
              </a:spcBef>
              <a:buClr>
                <a:schemeClr val="accent1"/>
              </a:buClr>
              <a:buSzPct val="100000"/>
              <a:defRPr sz="5400">
                <a:solidFill>
                  <a:schemeClr val="accent1"/>
                </a:solidFill>
              </a:defRPr>
            </a:lvl2pPr>
            <a:lvl3pPr lvl="2">
              <a:spcBef>
                <a:spcPts val="0"/>
              </a:spcBef>
              <a:buClr>
                <a:schemeClr val="accent1"/>
              </a:buClr>
              <a:buSzPct val="100000"/>
              <a:defRPr sz="5400">
                <a:solidFill>
                  <a:schemeClr val="accent1"/>
                </a:solidFill>
              </a:defRPr>
            </a:lvl3pPr>
            <a:lvl4pPr lvl="3">
              <a:spcBef>
                <a:spcPts val="0"/>
              </a:spcBef>
              <a:buClr>
                <a:schemeClr val="accent1"/>
              </a:buClr>
              <a:buSzPct val="100000"/>
              <a:defRPr sz="5400">
                <a:solidFill>
                  <a:schemeClr val="accent1"/>
                </a:solidFill>
              </a:defRPr>
            </a:lvl4pPr>
            <a:lvl5pPr lvl="4">
              <a:spcBef>
                <a:spcPts val="0"/>
              </a:spcBef>
              <a:buClr>
                <a:schemeClr val="accent1"/>
              </a:buClr>
              <a:buSzPct val="100000"/>
              <a:defRPr sz="5400">
                <a:solidFill>
                  <a:schemeClr val="accent1"/>
                </a:solidFill>
              </a:defRPr>
            </a:lvl5pPr>
            <a:lvl6pPr lvl="5">
              <a:spcBef>
                <a:spcPts val="0"/>
              </a:spcBef>
              <a:buClr>
                <a:schemeClr val="accent1"/>
              </a:buClr>
              <a:buSzPct val="100000"/>
              <a:defRPr sz="5400">
                <a:solidFill>
                  <a:schemeClr val="accent1"/>
                </a:solidFill>
              </a:defRPr>
            </a:lvl6pPr>
            <a:lvl7pPr lvl="6">
              <a:spcBef>
                <a:spcPts val="0"/>
              </a:spcBef>
              <a:buClr>
                <a:schemeClr val="accent1"/>
              </a:buClr>
              <a:buSzPct val="100000"/>
              <a:defRPr sz="5400">
                <a:solidFill>
                  <a:schemeClr val="accent1"/>
                </a:solidFill>
              </a:defRPr>
            </a:lvl7pPr>
            <a:lvl8pPr lvl="7">
              <a:spcBef>
                <a:spcPts val="0"/>
              </a:spcBef>
              <a:buClr>
                <a:schemeClr val="accent1"/>
              </a:buClr>
              <a:buSzPct val="100000"/>
              <a:defRPr sz="5400">
                <a:solidFill>
                  <a:schemeClr val="accent1"/>
                </a:solidFill>
              </a:defRPr>
            </a:lvl8pPr>
            <a:lvl9pPr lvl="8">
              <a:spcBef>
                <a:spcPts val="0"/>
              </a:spcBef>
              <a:buClr>
                <a:schemeClr val="accent1"/>
              </a:buClr>
              <a:buSzPct val="100000"/>
              <a:defRPr sz="5400">
                <a:solidFill>
                  <a:schemeClr val="accent1"/>
                </a:solidFill>
              </a:defRPr>
            </a:lvl9pPr>
          </a:lstStyle>
          <a:p/>
        </p:txBody>
      </p:sp>
      <p:sp>
        <p:nvSpPr>
          <p:cNvPr id="38" name="Shape 3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accen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2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1" name="Shape 41"/>
          <p:cNvCxnSpPr/>
          <p:nvPr/>
        </p:nvCxnSpPr>
        <p:spPr>
          <a:xfrm>
            <a:off x="5029675" y="4495500"/>
            <a:ext cx="686400" cy="0"/>
          </a:xfrm>
          <a:prstGeom prst="straightConnector1">
            <a:avLst/>
          </a:prstGeom>
          <a:noFill/>
          <a:ln cap="flat" cmpd="sng" w="19050">
            <a:solidFill>
              <a:schemeClr val="lt2"/>
            </a:solidFill>
            <a:prstDash val="solid"/>
            <a:round/>
            <a:headEnd len="med" w="med" type="none"/>
            <a:tailEnd len="med" w="med" type="none"/>
          </a:ln>
        </p:spPr>
      </p:cxnSp>
      <p:sp>
        <p:nvSpPr>
          <p:cNvPr id="42" name="Shape 42"/>
          <p:cNvSpPr txBox="1"/>
          <p:nvPr>
            <p:ph type="title"/>
          </p:nvPr>
        </p:nvSpPr>
        <p:spPr>
          <a:xfrm>
            <a:off x="265500" y="1382350"/>
            <a:ext cx="4045200" cy="1333200"/>
          </a:xfrm>
          <a:prstGeom prst="rect">
            <a:avLst/>
          </a:prstGeom>
        </p:spPr>
        <p:txBody>
          <a:bodyPr anchorCtr="0" anchor="b" bIns="91425" lIns="91425" rIns="91425" tIns="91425"/>
          <a:lstStyle>
            <a:lvl1pPr lvl="0" algn="ctr">
              <a:spcBef>
                <a:spcPts val="0"/>
              </a:spcBef>
              <a:buClr>
                <a:schemeClr val="lt2"/>
              </a:buClr>
              <a:buSzPct val="100000"/>
              <a:defRPr sz="4200">
                <a:solidFill>
                  <a:schemeClr val="lt2"/>
                </a:solidFill>
              </a:defRPr>
            </a:lvl1pPr>
            <a:lvl2pPr lvl="1" algn="ctr">
              <a:spcBef>
                <a:spcPts val="0"/>
              </a:spcBef>
              <a:buClr>
                <a:schemeClr val="lt2"/>
              </a:buClr>
              <a:buSzPct val="100000"/>
              <a:defRPr sz="4200">
                <a:solidFill>
                  <a:schemeClr val="lt2"/>
                </a:solidFill>
              </a:defRPr>
            </a:lvl2pPr>
            <a:lvl3pPr lvl="2" algn="ctr">
              <a:spcBef>
                <a:spcPts val="0"/>
              </a:spcBef>
              <a:buClr>
                <a:schemeClr val="lt2"/>
              </a:buClr>
              <a:buSzPct val="100000"/>
              <a:defRPr sz="4200">
                <a:solidFill>
                  <a:schemeClr val="lt2"/>
                </a:solidFill>
              </a:defRPr>
            </a:lvl3pPr>
            <a:lvl4pPr lvl="3" algn="ctr">
              <a:spcBef>
                <a:spcPts val="0"/>
              </a:spcBef>
              <a:buClr>
                <a:schemeClr val="lt2"/>
              </a:buClr>
              <a:buSzPct val="100000"/>
              <a:defRPr sz="4200">
                <a:solidFill>
                  <a:schemeClr val="lt2"/>
                </a:solidFill>
              </a:defRPr>
            </a:lvl4pPr>
            <a:lvl5pPr lvl="4" algn="ctr">
              <a:spcBef>
                <a:spcPts val="0"/>
              </a:spcBef>
              <a:buClr>
                <a:schemeClr val="lt2"/>
              </a:buClr>
              <a:buSzPct val="100000"/>
              <a:defRPr sz="4200">
                <a:solidFill>
                  <a:schemeClr val="lt2"/>
                </a:solidFill>
              </a:defRPr>
            </a:lvl5pPr>
            <a:lvl6pPr lvl="5" algn="ctr">
              <a:spcBef>
                <a:spcPts val="0"/>
              </a:spcBef>
              <a:buClr>
                <a:schemeClr val="lt2"/>
              </a:buClr>
              <a:buSzPct val="100000"/>
              <a:defRPr sz="4200">
                <a:solidFill>
                  <a:schemeClr val="lt2"/>
                </a:solidFill>
              </a:defRPr>
            </a:lvl6pPr>
            <a:lvl7pPr lvl="6" algn="ctr">
              <a:spcBef>
                <a:spcPts val="0"/>
              </a:spcBef>
              <a:buClr>
                <a:schemeClr val="lt2"/>
              </a:buClr>
              <a:buSzPct val="100000"/>
              <a:defRPr sz="4200">
                <a:solidFill>
                  <a:schemeClr val="lt2"/>
                </a:solidFill>
              </a:defRPr>
            </a:lvl7pPr>
            <a:lvl8pPr lvl="7" algn="ctr">
              <a:spcBef>
                <a:spcPts val="0"/>
              </a:spcBef>
              <a:buClr>
                <a:schemeClr val="lt2"/>
              </a:buClr>
              <a:buSzPct val="100000"/>
              <a:defRPr sz="4200">
                <a:solidFill>
                  <a:schemeClr val="lt2"/>
                </a:solidFill>
              </a:defRPr>
            </a:lvl8pPr>
            <a:lvl9pPr lvl="8" algn="ctr">
              <a:spcBef>
                <a:spcPts val="0"/>
              </a:spcBef>
              <a:buClr>
                <a:schemeClr val="lt2"/>
              </a:buClr>
              <a:buSzPct val="100000"/>
              <a:defRPr sz="4200">
                <a:solidFill>
                  <a:schemeClr val="lt2"/>
                </a:solidFill>
              </a:defRPr>
            </a:lvl9pPr>
          </a:lstStyle>
          <a:p/>
        </p:txBody>
      </p:sp>
      <p:sp>
        <p:nvSpPr>
          <p:cNvPr id="43" name="Shape 43"/>
          <p:cNvSpPr txBox="1"/>
          <p:nvPr>
            <p:ph idx="1" type="subTitle"/>
          </p:nvPr>
        </p:nvSpPr>
        <p:spPr>
          <a:xfrm>
            <a:off x="265500" y="2769000"/>
            <a:ext cx="4045200" cy="13455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accent1"/>
              </a:buClr>
              <a:defRPr>
                <a:solidFill>
                  <a:schemeClr val="accent1"/>
                </a:solidFill>
              </a:defRPr>
            </a:lvl1pPr>
            <a:lvl2pPr lvl="1">
              <a:spcBef>
                <a:spcPts val="0"/>
              </a:spcBef>
              <a:buClr>
                <a:schemeClr val="accent1"/>
              </a:buClr>
              <a:defRPr>
                <a:solidFill>
                  <a:schemeClr val="accent1"/>
                </a:solidFill>
              </a:defRPr>
            </a:lvl2pPr>
            <a:lvl3pPr lvl="2">
              <a:spcBef>
                <a:spcPts val="0"/>
              </a:spcBef>
              <a:buClr>
                <a:schemeClr val="accent1"/>
              </a:buClr>
              <a:defRPr>
                <a:solidFill>
                  <a:schemeClr val="accent1"/>
                </a:solidFill>
              </a:defRPr>
            </a:lvl3pPr>
            <a:lvl4pPr lvl="3">
              <a:spcBef>
                <a:spcPts val="0"/>
              </a:spcBef>
              <a:buClr>
                <a:schemeClr val="accent1"/>
              </a:buClr>
              <a:defRPr>
                <a:solidFill>
                  <a:schemeClr val="accent1"/>
                </a:solidFill>
              </a:defRPr>
            </a:lvl4pPr>
            <a:lvl5pPr lvl="4">
              <a:spcBef>
                <a:spcPts val="0"/>
              </a:spcBef>
              <a:buClr>
                <a:schemeClr val="accent1"/>
              </a:buClr>
              <a:defRPr>
                <a:solidFill>
                  <a:schemeClr val="accent1"/>
                </a:solidFill>
              </a:defRPr>
            </a:lvl5pPr>
            <a:lvl6pPr lvl="5">
              <a:spcBef>
                <a:spcPts val="0"/>
              </a:spcBef>
              <a:buClr>
                <a:schemeClr val="accent1"/>
              </a:buClr>
              <a:defRPr>
                <a:solidFill>
                  <a:schemeClr val="accent1"/>
                </a:solidFill>
              </a:defRPr>
            </a:lvl6pPr>
            <a:lvl7pPr lvl="6">
              <a:spcBef>
                <a:spcPts val="0"/>
              </a:spcBef>
              <a:buClr>
                <a:schemeClr val="accent1"/>
              </a:buClr>
              <a:defRPr>
                <a:solidFill>
                  <a:schemeClr val="accent1"/>
                </a:solidFill>
              </a:defRPr>
            </a:lvl7pPr>
            <a:lvl8pPr lvl="7">
              <a:spcBef>
                <a:spcPts val="0"/>
              </a:spcBef>
              <a:buClr>
                <a:schemeClr val="accent1"/>
              </a:buClr>
              <a:defRPr>
                <a:solidFill>
                  <a:schemeClr val="accent1"/>
                </a:solidFill>
              </a:defRPr>
            </a:lvl8pPr>
            <a:lvl9pPr lvl="8">
              <a:spcBef>
                <a:spcPts val="0"/>
              </a:spcBef>
              <a:buClr>
                <a:schemeClr val="accent1"/>
              </a:buClr>
              <a:defRPr>
                <a:solidFill>
                  <a:schemeClr val="accent1"/>
                </a:solidFill>
              </a:defRPr>
            </a:lvl9pPr>
          </a:lstStyle>
          <a:p/>
        </p:txBody>
      </p:sp>
      <p:sp>
        <p:nvSpPr>
          <p:cNvPr id="45" name="Shape 4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accen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8" name="Shape 4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613200"/>
          </a:xfrm>
          <a:prstGeom prst="rect">
            <a:avLst/>
          </a:prstGeom>
          <a:noFill/>
          <a:ln>
            <a:noFill/>
          </a:ln>
        </p:spPr>
        <p:txBody>
          <a:bodyPr anchorCtr="0" anchor="t" bIns="91425" lIns="91425" rIns="91425" tIns="91425"/>
          <a:lstStyle>
            <a:lvl1pPr lvl="0">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1pPr>
            <a:lvl2pPr lvl="1">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2pPr>
            <a:lvl3pPr lvl="2">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3pPr>
            <a:lvl4pPr lvl="3">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4pPr>
            <a:lvl5pPr lvl="4">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5pPr>
            <a:lvl6pPr lvl="5">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6pPr>
            <a:lvl7pPr lvl="6">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7pPr>
            <a:lvl8pPr lvl="7">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8pPr>
            <a:lvl9pPr lvl="8">
              <a:spcBef>
                <a:spcPts val="0"/>
              </a:spcBef>
              <a:buClr>
                <a:schemeClr val="dk1"/>
              </a:buClr>
              <a:buSzPct val="100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Shape 7"/>
          <p:cNvSpPr txBox="1"/>
          <p:nvPr>
            <p:ph idx="1" type="body"/>
          </p:nvPr>
        </p:nvSpPr>
        <p:spPr>
          <a:xfrm>
            <a:off x="311700" y="1171600"/>
            <a:ext cx="8520600" cy="3397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1"/>
              </a:buClr>
              <a:buSzPct val="100000"/>
              <a:buFont typeface="Old Standard TT"/>
              <a:defRPr sz="1800">
                <a:solidFill>
                  <a:schemeClr val="dk1"/>
                </a:solidFill>
                <a:latin typeface="Old Standard TT"/>
                <a:ea typeface="Old Standard TT"/>
                <a:cs typeface="Old Standard TT"/>
                <a:sym typeface="Old Standard TT"/>
              </a:defRPr>
            </a:lvl1pPr>
            <a:lvl2pPr lvl="1">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2pPr>
            <a:lvl3pPr lvl="2">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3pPr>
            <a:lvl4pPr lvl="3">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4pPr>
            <a:lvl5pPr lvl="4">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5pPr>
            <a:lvl6pPr lvl="5">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6pPr>
            <a:lvl7pPr lvl="6">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7pPr>
            <a:lvl8pPr lvl="7">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8pPr>
            <a:lvl9pPr lvl="8">
              <a:lnSpc>
                <a:spcPct val="115000"/>
              </a:lnSpc>
              <a:spcBef>
                <a:spcPts val="0"/>
              </a:spcBef>
              <a:spcAft>
                <a:spcPts val="1600"/>
              </a:spcAft>
              <a:buClr>
                <a:schemeClr val="dk1"/>
              </a:buClr>
              <a:buFont typeface="Old Standard TT"/>
              <a:defRPr>
                <a:solidFill>
                  <a:schemeClr val="dk1"/>
                </a:solidFill>
                <a:latin typeface="Old Standard TT"/>
                <a:ea typeface="Old Standard TT"/>
                <a:cs typeface="Old Standard TT"/>
                <a:sym typeface="Old Standard TT"/>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1"/>
                </a:solidFill>
                <a:latin typeface="Old Standard TT"/>
                <a:ea typeface="Old Standard TT"/>
                <a:cs typeface="Old Standard TT"/>
                <a:sym typeface="Old Standard TT"/>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kaggle.com/c/challenges-in-representation-learning-facial-expression-recognition-challenge" TargetMode="Externa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6.jpg"/><Relationship Id="rId4" Type="http://schemas.openxmlformats.org/officeDocument/2006/relationships/image" Target="../media/image00.png"/><Relationship Id="rId5" Type="http://schemas.openxmlformats.org/officeDocument/2006/relationships/image" Target="../media/image01.png"/><Relationship Id="rId6" Type="http://schemas.openxmlformats.org/officeDocument/2006/relationships/image" Target="../media/image0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1.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0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49.png"/><Relationship Id="rId5"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49.png"/><Relationship Id="rId5"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9.png"/><Relationship Id="rId4" Type="http://schemas.openxmlformats.org/officeDocument/2006/relationships/image" Target="../media/image49.png"/><Relationship Id="rId5"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gif"/><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3.jpg"/><Relationship Id="rId4" Type="http://schemas.openxmlformats.org/officeDocument/2006/relationships/image" Target="../media/image38.jpg"/><Relationship Id="rId5" Type="http://schemas.openxmlformats.org/officeDocument/2006/relationships/image" Target="../media/image4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45.jpg"/><Relationship Id="rId4" Type="http://schemas.openxmlformats.org/officeDocument/2006/relationships/image" Target="../media/image4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9.png"/><Relationship Id="rId4" Type="http://schemas.openxmlformats.org/officeDocument/2006/relationships/image" Target="../media/image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0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7.png"/><Relationship Id="rId4" Type="http://schemas.openxmlformats.org/officeDocument/2006/relationships/image" Target="../media/image08.png"/><Relationship Id="rId5"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ctrTitle"/>
          </p:nvPr>
        </p:nvSpPr>
        <p:spPr>
          <a:xfrm>
            <a:off x="512700" y="1893300"/>
            <a:ext cx="8118600" cy="1522800"/>
          </a:xfrm>
          <a:prstGeom prst="rect">
            <a:avLst/>
          </a:prstGeom>
        </p:spPr>
        <p:txBody>
          <a:bodyPr anchorCtr="0" anchor="b" bIns="91425" lIns="91425" rIns="91425" tIns="91425">
            <a:noAutofit/>
          </a:bodyPr>
          <a:lstStyle/>
          <a:p>
            <a:pPr lvl="0">
              <a:spcBef>
                <a:spcPts val="0"/>
              </a:spcBef>
              <a:buNone/>
            </a:pPr>
            <a:r>
              <a:rPr lang="en">
                <a:solidFill>
                  <a:schemeClr val="lt1"/>
                </a:solidFill>
              </a:rPr>
              <a:t>Facial </a:t>
            </a:r>
            <a:r>
              <a:rPr lang="en">
                <a:solidFill>
                  <a:schemeClr val="lt1"/>
                </a:solidFill>
              </a:rPr>
              <a:t>Expression</a:t>
            </a:r>
            <a:r>
              <a:rPr lang="en">
                <a:solidFill>
                  <a:schemeClr val="lt1"/>
                </a:solidFill>
              </a:rPr>
              <a:t> Recognition with CNN</a:t>
            </a:r>
          </a:p>
        </p:txBody>
      </p:sp>
      <p:sp>
        <p:nvSpPr>
          <p:cNvPr id="60" name="Shape 60"/>
          <p:cNvSpPr txBox="1"/>
          <p:nvPr>
            <p:ph idx="1" type="subTitle"/>
          </p:nvPr>
        </p:nvSpPr>
        <p:spPr>
          <a:xfrm>
            <a:off x="512700" y="3840639"/>
            <a:ext cx="8118600" cy="787500"/>
          </a:xfrm>
          <a:prstGeom prst="rect">
            <a:avLst/>
          </a:prstGeom>
        </p:spPr>
        <p:txBody>
          <a:bodyPr anchorCtr="0" anchor="t" bIns="91425" lIns="91425" rIns="91425" tIns="91425">
            <a:noAutofit/>
          </a:bodyPr>
          <a:lstStyle/>
          <a:p>
            <a:pPr lvl="0">
              <a:spcBef>
                <a:spcPts val="0"/>
              </a:spcBef>
              <a:buNone/>
            </a:pPr>
            <a:r>
              <a:rPr lang="en"/>
              <a:t>By Maryam Honari</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265500" y="1382350"/>
            <a:ext cx="4045200" cy="1333200"/>
          </a:xfrm>
          <a:prstGeom prst="rect">
            <a:avLst/>
          </a:prstGeom>
        </p:spPr>
        <p:txBody>
          <a:bodyPr anchorCtr="0" anchor="b" bIns="91425" lIns="91425" rIns="91425" tIns="91425">
            <a:noAutofit/>
          </a:bodyPr>
          <a:lstStyle/>
          <a:p>
            <a:pPr lvl="0" rtl="0" algn="l">
              <a:spcBef>
                <a:spcPts val="0"/>
              </a:spcBef>
              <a:buClr>
                <a:schemeClr val="dk1"/>
              </a:buClr>
              <a:buSzPct val="25000"/>
              <a:buFont typeface="Arial"/>
              <a:buNone/>
            </a:pPr>
            <a:r>
              <a:rPr lang="en" sz="6000">
                <a:solidFill>
                  <a:schemeClr val="accent1"/>
                </a:solidFill>
              </a:rPr>
              <a:t>Experiment</a:t>
            </a:r>
          </a:p>
          <a:p>
            <a:pPr lvl="0" rtl="0">
              <a:spcBef>
                <a:spcPts val="0"/>
              </a:spcBef>
              <a:buNone/>
            </a:pPr>
            <a:r>
              <a:rPr lang="en"/>
              <a:t>Project</a:t>
            </a:r>
          </a:p>
        </p:txBody>
      </p:sp>
      <p:sp>
        <p:nvSpPr>
          <p:cNvPr id="122" name="Shape 122"/>
          <p:cNvSpPr txBox="1"/>
          <p:nvPr>
            <p:ph idx="1" type="subTitle"/>
          </p:nvPr>
        </p:nvSpPr>
        <p:spPr>
          <a:xfrm>
            <a:off x="265500" y="2769000"/>
            <a:ext cx="4045200" cy="1345500"/>
          </a:xfrm>
          <a:prstGeom prst="rect">
            <a:avLst/>
          </a:prstGeom>
        </p:spPr>
        <p:txBody>
          <a:bodyPr anchorCtr="0" anchor="t" bIns="91425" lIns="91425" rIns="91425" tIns="91425">
            <a:noAutofit/>
          </a:bodyPr>
          <a:lstStyle/>
          <a:p>
            <a:pPr lvl="0" rtl="0">
              <a:spcBef>
                <a:spcPts val="0"/>
              </a:spcBef>
              <a:buNone/>
            </a:pPr>
            <a:r>
              <a:rPr lang="en"/>
              <a:t>Facial Emotion Recognition using Cnn</a:t>
            </a:r>
          </a:p>
        </p:txBody>
      </p:sp>
      <p:sp>
        <p:nvSpPr>
          <p:cNvPr id="123" name="Shape 123"/>
          <p:cNvSpPr txBox="1"/>
          <p:nvPr>
            <p:ph idx="2" type="body"/>
          </p:nvPr>
        </p:nvSpPr>
        <p:spPr>
          <a:xfrm>
            <a:off x="4939500" y="724200"/>
            <a:ext cx="3837000" cy="3695100"/>
          </a:xfrm>
          <a:prstGeom prst="rect">
            <a:avLst/>
          </a:prstGeom>
        </p:spPr>
        <p:txBody>
          <a:bodyPr anchorCtr="0" anchor="ctr" bIns="91425" lIns="91425" rIns="91425" tIns="91425">
            <a:noAutofit/>
          </a:bodyPr>
          <a:lstStyle/>
          <a:p>
            <a:pPr indent="-228600" lvl="0" marL="457200" rtl="0">
              <a:spcBef>
                <a:spcPts val="0"/>
              </a:spcBef>
              <a:buClr>
                <a:schemeClr val="dk2"/>
              </a:buClr>
            </a:pPr>
            <a:r>
              <a:rPr lang="en">
                <a:solidFill>
                  <a:schemeClr val="dk2"/>
                </a:solidFill>
              </a:rPr>
              <a:t>D</a:t>
            </a:r>
            <a:r>
              <a:rPr lang="en">
                <a:solidFill>
                  <a:schemeClr val="dk2"/>
                </a:solidFill>
              </a:rPr>
              <a:t>ataset</a:t>
            </a:r>
          </a:p>
          <a:p>
            <a:pPr indent="-228600" lvl="0" marL="457200" rtl="0">
              <a:spcBef>
                <a:spcPts val="0"/>
              </a:spcBef>
            </a:pPr>
            <a:r>
              <a:rPr lang="en"/>
              <a:t>Network models</a:t>
            </a:r>
          </a:p>
          <a:p>
            <a:pPr indent="-228600" lvl="0" marL="457200" rtl="0">
              <a:spcBef>
                <a:spcPts val="0"/>
              </a:spcBef>
            </a:pPr>
            <a:r>
              <a:rPr lang="en"/>
              <a:t>Training</a:t>
            </a:r>
          </a:p>
          <a:p>
            <a:pPr indent="-228600" lvl="0" marL="457200" rtl="0">
              <a:spcBef>
                <a:spcPts val="0"/>
              </a:spcBef>
            </a:pPr>
            <a:r>
              <a:rPr lang="en"/>
              <a:t>Results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Dataset: CK </a:t>
            </a:r>
            <a:r>
              <a:rPr lang="en"/>
              <a:t>and</a:t>
            </a:r>
            <a:r>
              <a:rPr lang="en"/>
              <a:t> CK+</a:t>
            </a:r>
          </a:p>
        </p:txBody>
      </p:sp>
      <p:sp>
        <p:nvSpPr>
          <p:cNvPr id="129" name="Shape 129"/>
          <p:cNvSpPr txBox="1"/>
          <p:nvPr>
            <p:ph idx="1" type="body"/>
          </p:nvPr>
        </p:nvSpPr>
        <p:spPr>
          <a:xfrm>
            <a:off x="311700" y="1171600"/>
            <a:ext cx="3948300" cy="3397200"/>
          </a:xfrm>
          <a:prstGeom prst="rect">
            <a:avLst/>
          </a:prstGeom>
        </p:spPr>
        <p:txBody>
          <a:bodyPr anchorCtr="0" anchor="t" bIns="91425" lIns="91425" rIns="91425" tIns="91425">
            <a:noAutofit/>
          </a:bodyPr>
          <a:lstStyle/>
          <a:p>
            <a:pPr lvl="0" rtl="0">
              <a:spcBef>
                <a:spcPts val="0"/>
              </a:spcBef>
              <a:buNone/>
            </a:pPr>
            <a:r>
              <a:rPr lang="en" sz="2400"/>
              <a:t>  </a:t>
            </a:r>
          </a:p>
          <a:p>
            <a:pPr indent="-381000" lvl="0" marL="457200" rtl="0">
              <a:spcBef>
                <a:spcPts val="0"/>
              </a:spcBef>
              <a:buSzPct val="100000"/>
            </a:pPr>
            <a:r>
              <a:rPr lang="en" sz="2400"/>
              <a:t>Posed subjects</a:t>
            </a:r>
          </a:p>
          <a:p>
            <a:pPr indent="-381000" lvl="0" marL="457200" rtl="0">
              <a:spcBef>
                <a:spcPts val="0"/>
              </a:spcBef>
              <a:buSzPct val="100000"/>
            </a:pPr>
            <a:r>
              <a:rPr lang="en" sz="2400"/>
              <a:t>High quality images</a:t>
            </a:r>
          </a:p>
          <a:p>
            <a:pPr indent="-381000" lvl="0" marL="457200" rtl="0">
              <a:spcBef>
                <a:spcPts val="0"/>
              </a:spcBef>
              <a:buSzPct val="100000"/>
            </a:pPr>
            <a:r>
              <a:rPr lang="en" sz="2400"/>
              <a:t>327 sequences</a:t>
            </a:r>
          </a:p>
          <a:p>
            <a:pPr indent="-381000" lvl="0" marL="457200" rtl="0">
              <a:spcBef>
                <a:spcPts val="0"/>
              </a:spcBef>
              <a:buSzPct val="100000"/>
            </a:pPr>
            <a:r>
              <a:rPr lang="en" sz="2400"/>
              <a:t>Annotated with f</a:t>
            </a:r>
            <a:r>
              <a:rPr lang="en" sz="2400"/>
              <a:t>acial action units</a:t>
            </a:r>
          </a:p>
          <a:p>
            <a:pPr lvl="0">
              <a:spcBef>
                <a:spcPts val="0"/>
              </a:spcBef>
              <a:buNone/>
            </a:pPr>
            <a:r>
              <a:t/>
            </a:r>
            <a:endParaRPr/>
          </a:p>
        </p:txBody>
      </p:sp>
      <p:pic>
        <p:nvPicPr>
          <p:cNvPr id="130" name="Shape 130"/>
          <p:cNvPicPr preferRelativeResize="0"/>
          <p:nvPr/>
        </p:nvPicPr>
        <p:blipFill>
          <a:blip r:embed="rId3">
            <a:alphaModFix/>
          </a:blip>
          <a:stretch>
            <a:fillRect/>
          </a:stretch>
        </p:blipFill>
        <p:spPr>
          <a:xfrm>
            <a:off x="4412400" y="1171600"/>
            <a:ext cx="4579200" cy="3213932"/>
          </a:xfrm>
          <a:prstGeom prst="rect">
            <a:avLst/>
          </a:prstGeom>
          <a:noFill/>
          <a:ln>
            <a:noFill/>
          </a:ln>
        </p:spPr>
      </p:pic>
      <p:sp>
        <p:nvSpPr>
          <p:cNvPr id="131" name="Shape 131"/>
          <p:cNvSpPr txBox="1"/>
          <p:nvPr/>
        </p:nvSpPr>
        <p:spPr>
          <a:xfrm>
            <a:off x="8520000" y="1205400"/>
            <a:ext cx="554700" cy="273900"/>
          </a:xfrm>
          <a:prstGeom prst="rect">
            <a:avLst/>
          </a:prstGeom>
          <a:noFill/>
          <a:ln>
            <a:noFill/>
          </a:ln>
        </p:spPr>
        <p:txBody>
          <a:bodyPr anchorCtr="0" anchor="t" bIns="91425" lIns="91425" rIns="91425" tIns="91425">
            <a:noAutofit/>
          </a:bodyPr>
          <a:lstStyle/>
          <a:p>
            <a:pPr lvl="0">
              <a:spcBef>
                <a:spcPts val="0"/>
              </a:spcBef>
              <a:buNone/>
            </a:pPr>
            <a:r>
              <a:rPr lang="en"/>
              <a:t>CK</a:t>
            </a:r>
          </a:p>
        </p:txBody>
      </p:sp>
      <p:sp>
        <p:nvSpPr>
          <p:cNvPr id="132" name="Shape 132"/>
          <p:cNvSpPr txBox="1"/>
          <p:nvPr/>
        </p:nvSpPr>
        <p:spPr>
          <a:xfrm>
            <a:off x="8520000" y="2885100"/>
            <a:ext cx="554700" cy="273900"/>
          </a:xfrm>
          <a:prstGeom prst="rect">
            <a:avLst/>
          </a:prstGeom>
          <a:noFill/>
          <a:ln>
            <a:noFill/>
          </a:ln>
        </p:spPr>
        <p:txBody>
          <a:bodyPr anchorCtr="0" anchor="t" bIns="91425" lIns="91425" rIns="91425" tIns="91425">
            <a:noAutofit/>
          </a:bodyPr>
          <a:lstStyle/>
          <a:p>
            <a:pPr lvl="0" rtl="0">
              <a:spcBef>
                <a:spcPts val="0"/>
              </a:spcBef>
              <a:buNone/>
            </a:pPr>
            <a:r>
              <a:rPr lang="en"/>
              <a:t>CK+</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type="title"/>
          </p:nvPr>
        </p:nvSpPr>
        <p:spPr>
          <a:xfrm>
            <a:off x="311700" y="445025"/>
            <a:ext cx="5283900" cy="613200"/>
          </a:xfrm>
          <a:prstGeom prst="rect">
            <a:avLst/>
          </a:prstGeom>
        </p:spPr>
        <p:txBody>
          <a:bodyPr anchorCtr="0" anchor="t" bIns="91425" lIns="91425" rIns="91425" tIns="91425">
            <a:noAutofit/>
          </a:bodyPr>
          <a:lstStyle/>
          <a:p>
            <a:pPr lvl="0">
              <a:spcBef>
                <a:spcPts val="0"/>
              </a:spcBef>
              <a:buNone/>
            </a:pPr>
            <a:r>
              <a:rPr lang="en"/>
              <a:t>Dataset: Emotion in the wild</a:t>
            </a:r>
          </a:p>
        </p:txBody>
      </p:sp>
      <p:sp>
        <p:nvSpPr>
          <p:cNvPr id="138" name="Shape 138"/>
          <p:cNvSpPr txBox="1"/>
          <p:nvPr>
            <p:ph idx="1" type="body"/>
          </p:nvPr>
        </p:nvSpPr>
        <p:spPr>
          <a:xfrm>
            <a:off x="311700" y="1171600"/>
            <a:ext cx="4256400" cy="3754800"/>
          </a:xfrm>
          <a:prstGeom prst="rect">
            <a:avLst/>
          </a:prstGeom>
        </p:spPr>
        <p:txBody>
          <a:bodyPr anchorCtr="0" anchor="t" bIns="91425" lIns="91425" rIns="91425" tIns="91425">
            <a:noAutofit/>
          </a:bodyPr>
          <a:lstStyle/>
          <a:p>
            <a:pPr indent="-228600" lvl="0" marL="457200" rtl="0">
              <a:spcBef>
                <a:spcPts val="0"/>
              </a:spcBef>
            </a:pPr>
            <a:r>
              <a:rPr lang="en"/>
              <a:t>Emotion recognition in the wild </a:t>
            </a:r>
            <a:r>
              <a:rPr lang="en"/>
              <a:t>challenge</a:t>
            </a:r>
          </a:p>
          <a:p>
            <a:pPr indent="-228600" lvl="0" marL="457200" rtl="0">
              <a:spcBef>
                <a:spcPts val="0"/>
              </a:spcBef>
            </a:pPr>
            <a:r>
              <a:rPr lang="en"/>
              <a:t>sub-challenges</a:t>
            </a:r>
          </a:p>
          <a:p>
            <a:pPr indent="-342900" lvl="1" marL="914400" marR="0" rtl="0" algn="l">
              <a:lnSpc>
                <a:spcPct val="115000"/>
              </a:lnSpc>
              <a:spcBef>
                <a:spcPts val="0"/>
              </a:spcBef>
              <a:spcAft>
                <a:spcPts val="1600"/>
              </a:spcAft>
              <a:buClr>
                <a:schemeClr val="dk1"/>
              </a:buClr>
              <a:buSzPct val="100000"/>
              <a:buFont typeface="Old Standard TT"/>
            </a:pPr>
            <a:r>
              <a:rPr b="1" lang="en" sz="1800"/>
              <a:t>Video based</a:t>
            </a:r>
            <a:r>
              <a:rPr lang="en" sz="1800"/>
              <a:t> emotion recognition</a:t>
            </a:r>
          </a:p>
          <a:p>
            <a:pPr indent="-342900" lvl="1" marL="914400" marR="0" rtl="0" algn="l">
              <a:lnSpc>
                <a:spcPct val="115000"/>
              </a:lnSpc>
              <a:spcBef>
                <a:spcPts val="0"/>
              </a:spcBef>
              <a:spcAft>
                <a:spcPts val="1600"/>
              </a:spcAft>
              <a:buSzPct val="100000"/>
            </a:pPr>
            <a:r>
              <a:rPr b="1" lang="en" sz="1800"/>
              <a:t>Group level emotion</a:t>
            </a:r>
            <a:r>
              <a:rPr lang="en" sz="1800"/>
              <a:t> recognition </a:t>
            </a:r>
          </a:p>
          <a:p>
            <a:pPr indent="-342900" lvl="1" marL="914400" rtl="0">
              <a:spcBef>
                <a:spcPts val="0"/>
              </a:spcBef>
              <a:buSzPct val="100000"/>
            </a:pPr>
            <a:r>
              <a:rPr b="1" lang="en" sz="1800"/>
              <a:t>Static </a:t>
            </a:r>
            <a:r>
              <a:rPr lang="en" sz="1800"/>
              <a:t>emotion recognition</a:t>
            </a:r>
          </a:p>
          <a:p>
            <a:pPr indent="-228600" lvl="0" marL="457200" rtl="0">
              <a:spcBef>
                <a:spcPts val="0"/>
              </a:spcBef>
            </a:pPr>
            <a:r>
              <a:rPr lang="en"/>
              <a:t>SFEW:</a:t>
            </a:r>
          </a:p>
          <a:p>
            <a:pPr indent="-342900" lvl="1" marL="914400" rtl="0">
              <a:spcBef>
                <a:spcPts val="0"/>
              </a:spcBef>
              <a:buSzPct val="100000"/>
            </a:pPr>
            <a:r>
              <a:rPr lang="en" sz="1800"/>
              <a:t>distorted images</a:t>
            </a:r>
          </a:p>
          <a:p>
            <a:pPr indent="-342900" lvl="1" marL="914400" rtl="0">
              <a:spcBef>
                <a:spcPts val="0"/>
              </a:spcBef>
              <a:buSzPct val="100000"/>
            </a:pPr>
            <a:r>
              <a:rPr lang="en" sz="1800"/>
              <a:t>partially observable</a:t>
            </a:r>
          </a:p>
        </p:txBody>
      </p:sp>
      <p:pic>
        <p:nvPicPr>
          <p:cNvPr id="139" name="Shape 139"/>
          <p:cNvPicPr preferRelativeResize="0"/>
          <p:nvPr/>
        </p:nvPicPr>
        <p:blipFill>
          <a:blip r:embed="rId3">
            <a:alphaModFix/>
          </a:blip>
          <a:stretch>
            <a:fillRect/>
          </a:stretch>
        </p:blipFill>
        <p:spPr>
          <a:xfrm>
            <a:off x="4718849" y="3968849"/>
            <a:ext cx="1395474" cy="846546"/>
          </a:xfrm>
          <a:prstGeom prst="rect">
            <a:avLst/>
          </a:prstGeom>
          <a:noFill/>
          <a:ln>
            <a:noFill/>
          </a:ln>
        </p:spPr>
      </p:pic>
      <p:pic>
        <p:nvPicPr>
          <p:cNvPr id="140" name="Shape 140"/>
          <p:cNvPicPr preferRelativeResize="0"/>
          <p:nvPr/>
        </p:nvPicPr>
        <p:blipFill>
          <a:blip r:embed="rId4">
            <a:alphaModFix/>
          </a:blip>
          <a:stretch>
            <a:fillRect/>
          </a:stretch>
        </p:blipFill>
        <p:spPr>
          <a:xfrm>
            <a:off x="6114331" y="3968854"/>
            <a:ext cx="1395480" cy="846545"/>
          </a:xfrm>
          <a:prstGeom prst="rect">
            <a:avLst/>
          </a:prstGeom>
          <a:noFill/>
          <a:ln>
            <a:noFill/>
          </a:ln>
        </p:spPr>
      </p:pic>
      <p:pic>
        <p:nvPicPr>
          <p:cNvPr id="141" name="Shape 141"/>
          <p:cNvPicPr preferRelativeResize="0"/>
          <p:nvPr/>
        </p:nvPicPr>
        <p:blipFill>
          <a:blip r:embed="rId5">
            <a:alphaModFix/>
          </a:blip>
          <a:stretch>
            <a:fillRect/>
          </a:stretch>
        </p:blipFill>
        <p:spPr>
          <a:xfrm>
            <a:off x="7509812" y="3968825"/>
            <a:ext cx="1496412" cy="846538"/>
          </a:xfrm>
          <a:prstGeom prst="rect">
            <a:avLst/>
          </a:prstGeom>
          <a:noFill/>
          <a:ln>
            <a:noFill/>
          </a:ln>
        </p:spPr>
      </p:pic>
      <p:pic>
        <p:nvPicPr>
          <p:cNvPr id="142" name="Shape 142"/>
          <p:cNvPicPr preferRelativeResize="0"/>
          <p:nvPr/>
        </p:nvPicPr>
        <p:blipFill>
          <a:blip r:embed="rId6">
            <a:alphaModFix/>
          </a:blip>
          <a:stretch>
            <a:fillRect/>
          </a:stretch>
        </p:blipFill>
        <p:spPr>
          <a:xfrm>
            <a:off x="4749820" y="1949344"/>
            <a:ext cx="4256400" cy="1920180"/>
          </a:xfrm>
          <a:prstGeom prst="rect">
            <a:avLst/>
          </a:prstGeom>
          <a:noFill/>
          <a:ln>
            <a:noFill/>
          </a:ln>
        </p:spPr>
      </p:pic>
      <p:pic>
        <p:nvPicPr>
          <p:cNvPr id="143" name="Shape 143"/>
          <p:cNvPicPr preferRelativeResize="0"/>
          <p:nvPr/>
        </p:nvPicPr>
        <p:blipFill>
          <a:blip r:embed="rId7">
            <a:alphaModFix/>
          </a:blip>
          <a:stretch>
            <a:fillRect/>
          </a:stretch>
        </p:blipFill>
        <p:spPr>
          <a:xfrm>
            <a:off x="4749825" y="989291"/>
            <a:ext cx="4256398" cy="90870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type="title"/>
          </p:nvPr>
        </p:nvSpPr>
        <p:spPr>
          <a:xfrm>
            <a:off x="311700" y="454475"/>
            <a:ext cx="8520600" cy="613200"/>
          </a:xfrm>
          <a:prstGeom prst="rect">
            <a:avLst/>
          </a:prstGeom>
        </p:spPr>
        <p:txBody>
          <a:bodyPr anchorCtr="0" anchor="t" bIns="91425" lIns="91425" rIns="91425" tIns="91425">
            <a:noAutofit/>
          </a:bodyPr>
          <a:lstStyle/>
          <a:p>
            <a:pPr lvl="0">
              <a:spcBef>
                <a:spcPts val="0"/>
              </a:spcBef>
              <a:buNone/>
            </a:pPr>
            <a:r>
              <a:rPr lang="en"/>
              <a:t>Dataset: </a:t>
            </a:r>
            <a:r>
              <a:rPr lang="en"/>
              <a:t>FER2013</a:t>
            </a:r>
          </a:p>
          <a:p>
            <a:pPr lvl="0">
              <a:spcBef>
                <a:spcPts val="0"/>
              </a:spcBef>
              <a:buNone/>
            </a:pPr>
            <a:r>
              <a:t/>
            </a:r>
            <a:endParaRPr/>
          </a:p>
          <a:p>
            <a:pPr lvl="0">
              <a:spcBef>
                <a:spcPts val="0"/>
              </a:spcBef>
              <a:buNone/>
            </a:pPr>
            <a:r>
              <a:t/>
            </a:r>
            <a:endParaRPr/>
          </a:p>
        </p:txBody>
      </p:sp>
      <p:sp>
        <p:nvSpPr>
          <p:cNvPr id="149" name="Shape 149"/>
          <p:cNvSpPr txBox="1"/>
          <p:nvPr>
            <p:ph idx="1" type="body"/>
          </p:nvPr>
        </p:nvSpPr>
        <p:spPr>
          <a:xfrm>
            <a:off x="199875" y="1160825"/>
            <a:ext cx="3792300" cy="3564300"/>
          </a:xfrm>
          <a:prstGeom prst="rect">
            <a:avLst/>
          </a:prstGeom>
        </p:spPr>
        <p:txBody>
          <a:bodyPr anchorCtr="0" anchor="t" bIns="91425" lIns="91425" rIns="91425" tIns="91425">
            <a:noAutofit/>
          </a:bodyPr>
          <a:lstStyle/>
          <a:p>
            <a:pPr indent="-228600" lvl="0" marL="457200" rtl="0">
              <a:lnSpc>
                <a:spcPct val="115000"/>
              </a:lnSpc>
              <a:spcBef>
                <a:spcPts val="0"/>
              </a:spcBef>
              <a:spcAft>
                <a:spcPts val="0"/>
              </a:spcAft>
            </a:pPr>
            <a:r>
              <a:rPr lang="en"/>
              <a:t>From kaggle Facial expression recognition competition 2013</a:t>
            </a:r>
          </a:p>
          <a:p>
            <a:pPr indent="-228600" lvl="0" marL="457200" rtl="0">
              <a:lnSpc>
                <a:spcPct val="115000"/>
              </a:lnSpc>
              <a:spcBef>
                <a:spcPts val="0"/>
              </a:spcBef>
              <a:spcAft>
                <a:spcPts val="0"/>
              </a:spcAft>
            </a:pPr>
            <a:r>
              <a:rPr lang="en"/>
              <a:t>32000 low resolution image</a:t>
            </a:r>
          </a:p>
          <a:p>
            <a:pPr indent="-228600" lvl="0" marL="457200" rtl="0">
              <a:lnSpc>
                <a:spcPct val="115000"/>
              </a:lnSpc>
              <a:spcBef>
                <a:spcPts val="0"/>
              </a:spcBef>
              <a:spcAft>
                <a:spcPts val="0"/>
              </a:spcAft>
            </a:pPr>
            <a:r>
              <a:rPr lang="en"/>
              <a:t>Low resolution: 48x48</a:t>
            </a:r>
          </a:p>
          <a:p>
            <a:pPr indent="-228600" lvl="0" marL="457200" rtl="0">
              <a:lnSpc>
                <a:spcPct val="115000"/>
              </a:lnSpc>
              <a:spcBef>
                <a:spcPts val="0"/>
              </a:spcBef>
              <a:spcAft>
                <a:spcPts val="0"/>
              </a:spcAft>
            </a:pPr>
            <a:r>
              <a:rPr lang="en"/>
              <a:t>created using the Google image search API</a:t>
            </a:r>
          </a:p>
          <a:p>
            <a:pPr indent="-228600" lvl="0" marL="457200" rtl="0">
              <a:lnSpc>
                <a:spcPct val="115000"/>
              </a:lnSpc>
              <a:spcBef>
                <a:spcPts val="0"/>
              </a:spcBef>
              <a:spcAft>
                <a:spcPts val="0"/>
              </a:spcAft>
            </a:pPr>
            <a:r>
              <a:rPr lang="en"/>
              <a:t>Labeled based on surrounding text</a:t>
            </a:r>
          </a:p>
          <a:p>
            <a:pPr indent="-228600" lvl="0" marL="457200" rtl="0">
              <a:lnSpc>
                <a:spcPct val="115000"/>
              </a:lnSpc>
              <a:spcBef>
                <a:spcPts val="0"/>
              </a:spcBef>
              <a:spcAft>
                <a:spcPts val="0"/>
              </a:spcAft>
            </a:pPr>
            <a:r>
              <a:rPr lang="en"/>
              <a:t>Possible label errors</a:t>
            </a:r>
          </a:p>
          <a:p>
            <a:pPr lvl="0" rtl="0">
              <a:lnSpc>
                <a:spcPct val="115000"/>
              </a:lnSpc>
              <a:spcBef>
                <a:spcPts val="0"/>
              </a:spcBef>
              <a:spcAft>
                <a:spcPts val="0"/>
              </a:spcAft>
              <a:buNone/>
            </a:pPr>
            <a:r>
              <a:t/>
            </a:r>
            <a:endParaRPr/>
          </a:p>
        </p:txBody>
      </p:sp>
      <p:sp>
        <p:nvSpPr>
          <p:cNvPr id="150" name="Shape 150"/>
          <p:cNvSpPr txBox="1"/>
          <p:nvPr/>
        </p:nvSpPr>
        <p:spPr>
          <a:xfrm>
            <a:off x="0" y="4602450"/>
            <a:ext cx="5665200" cy="437100"/>
          </a:xfrm>
          <a:prstGeom prst="rect">
            <a:avLst/>
          </a:prstGeom>
          <a:noFill/>
          <a:ln>
            <a:noFill/>
          </a:ln>
        </p:spPr>
        <p:txBody>
          <a:bodyPr anchorCtr="0" anchor="ctr" bIns="91425" lIns="91425" rIns="91425" tIns="91425">
            <a:noAutofit/>
          </a:bodyPr>
          <a:lstStyle/>
          <a:p>
            <a:pPr lvl="0">
              <a:spcBef>
                <a:spcPts val="0"/>
              </a:spcBef>
              <a:buNone/>
            </a:pPr>
            <a:r>
              <a:rPr lang="en" sz="800" u="sng">
                <a:solidFill>
                  <a:schemeClr val="hlink"/>
                </a:solidFill>
                <a:hlinkClick r:id="rId3"/>
              </a:rPr>
              <a:t>https://www.kaggle.com/c/challenges-in-representation-learning-facial-expression-recognition-challenge</a:t>
            </a:r>
          </a:p>
          <a:p>
            <a:pPr lvl="0" rtl="0">
              <a:spcBef>
                <a:spcPts val="0"/>
              </a:spcBef>
              <a:buNone/>
            </a:pPr>
            <a:r>
              <a:rPr lang="en" sz="800"/>
              <a:t>Pramerdorfer, et.al 2016 (preprint)</a:t>
            </a:r>
          </a:p>
        </p:txBody>
      </p:sp>
      <p:pic>
        <p:nvPicPr>
          <p:cNvPr id="151" name="Shape 151"/>
          <p:cNvPicPr preferRelativeResize="0"/>
          <p:nvPr/>
        </p:nvPicPr>
        <p:blipFill>
          <a:blip r:embed="rId4">
            <a:alphaModFix/>
          </a:blip>
          <a:stretch>
            <a:fillRect/>
          </a:stretch>
        </p:blipFill>
        <p:spPr>
          <a:xfrm>
            <a:off x="4047175" y="1238925"/>
            <a:ext cx="5029350" cy="2149175"/>
          </a:xfrm>
          <a:prstGeom prst="rect">
            <a:avLst/>
          </a:prstGeom>
          <a:noFill/>
          <a:ln>
            <a:noFill/>
          </a:ln>
        </p:spPr>
      </p:pic>
      <p:sp>
        <p:nvSpPr>
          <p:cNvPr id="152" name="Shape 152"/>
          <p:cNvSpPr txBox="1"/>
          <p:nvPr/>
        </p:nvSpPr>
        <p:spPr>
          <a:xfrm>
            <a:off x="4095925" y="3331475"/>
            <a:ext cx="5200200" cy="273600"/>
          </a:xfrm>
          <a:prstGeom prst="rect">
            <a:avLst/>
          </a:prstGeom>
          <a:noFill/>
          <a:ln>
            <a:noFill/>
          </a:ln>
        </p:spPr>
        <p:txBody>
          <a:bodyPr anchorCtr="0" anchor="t" bIns="91425" lIns="91425" rIns="91425" tIns="91425">
            <a:noAutofit/>
          </a:bodyPr>
          <a:lstStyle/>
          <a:p>
            <a:pPr lvl="0">
              <a:spcBef>
                <a:spcPts val="0"/>
              </a:spcBef>
              <a:buNone/>
            </a:pPr>
            <a:r>
              <a:rPr lang="en" sz="1100"/>
              <a:t>Anger         Disgust         Fear     Happiness   sadness    Surprise       Neutral</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56" name="Shape 156"/>
        <p:cNvGrpSpPr/>
        <p:nvPr/>
      </p:nvGrpSpPr>
      <p:grpSpPr>
        <a:xfrm>
          <a:off x="0" y="0"/>
          <a:ext cx="0" cy="0"/>
          <a:chOff x="0" y="0"/>
          <a:chExt cx="0" cy="0"/>
        </a:xfrm>
      </p:grpSpPr>
      <p:sp>
        <p:nvSpPr>
          <p:cNvPr id="157" name="Shape 157"/>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Clr>
                <a:schemeClr val="dk1"/>
              </a:buClr>
              <a:buSzPct val="36666"/>
              <a:buFont typeface="Arial"/>
              <a:buNone/>
            </a:pPr>
            <a:r>
              <a:rPr lang="en"/>
              <a:t>Dataset: FER2013</a:t>
            </a:r>
          </a:p>
        </p:txBody>
      </p:sp>
      <p:sp>
        <p:nvSpPr>
          <p:cNvPr id="158" name="Shape 158"/>
          <p:cNvSpPr txBox="1"/>
          <p:nvPr>
            <p:ph idx="1" type="body"/>
          </p:nvPr>
        </p:nvSpPr>
        <p:spPr>
          <a:xfrm>
            <a:off x="311700" y="1171600"/>
            <a:ext cx="3122700" cy="3397200"/>
          </a:xfrm>
          <a:prstGeom prst="rect">
            <a:avLst/>
          </a:prstGeom>
        </p:spPr>
        <p:txBody>
          <a:bodyPr anchorCtr="0" anchor="t" bIns="91425" lIns="91425" rIns="91425" tIns="91425">
            <a:noAutofit/>
          </a:bodyPr>
          <a:lstStyle/>
          <a:p>
            <a:pPr lvl="0" rtl="0">
              <a:lnSpc>
                <a:spcPct val="100000"/>
              </a:lnSpc>
              <a:spcBef>
                <a:spcPts val="0"/>
              </a:spcBef>
              <a:spcAft>
                <a:spcPts val="0"/>
              </a:spcAft>
              <a:buNone/>
            </a:pPr>
            <a:r>
              <a:t/>
            </a:r>
            <a:endParaRPr/>
          </a:p>
          <a:p>
            <a:pPr indent="-228600" lvl="0" marL="457200" rtl="0">
              <a:lnSpc>
                <a:spcPct val="100000"/>
              </a:lnSpc>
              <a:spcBef>
                <a:spcPts val="0"/>
              </a:spcBef>
              <a:spcAft>
                <a:spcPts val="0"/>
              </a:spcAft>
            </a:pPr>
            <a:r>
              <a:rPr lang="en"/>
              <a:t>Training: 28K images</a:t>
            </a:r>
          </a:p>
          <a:p>
            <a:pPr lvl="0" rtl="0">
              <a:lnSpc>
                <a:spcPct val="100000"/>
              </a:lnSpc>
              <a:spcBef>
                <a:spcPts val="0"/>
              </a:spcBef>
              <a:spcAft>
                <a:spcPts val="0"/>
              </a:spcAft>
              <a:buNone/>
            </a:pPr>
            <a:r>
              <a:t/>
            </a:r>
            <a:endParaRPr/>
          </a:p>
          <a:p>
            <a:pPr indent="-228600" lvl="0" marL="457200" rtl="0">
              <a:lnSpc>
                <a:spcPct val="100000"/>
              </a:lnSpc>
              <a:spcBef>
                <a:spcPts val="0"/>
              </a:spcBef>
              <a:spcAft>
                <a:spcPts val="0"/>
              </a:spcAft>
            </a:pPr>
            <a:r>
              <a:rPr lang="en"/>
              <a:t>Validation: 3.5 images</a:t>
            </a:r>
          </a:p>
          <a:p>
            <a:pPr lvl="0" rtl="0">
              <a:lnSpc>
                <a:spcPct val="100000"/>
              </a:lnSpc>
              <a:spcBef>
                <a:spcPts val="0"/>
              </a:spcBef>
              <a:spcAft>
                <a:spcPts val="0"/>
              </a:spcAft>
              <a:buNone/>
            </a:pPr>
            <a:r>
              <a:t/>
            </a:r>
            <a:endParaRPr/>
          </a:p>
          <a:p>
            <a:pPr indent="-228600" lvl="0" marL="457200" rtl="0">
              <a:lnSpc>
                <a:spcPct val="100000"/>
              </a:lnSpc>
              <a:spcBef>
                <a:spcPts val="0"/>
              </a:spcBef>
              <a:spcAft>
                <a:spcPts val="0"/>
              </a:spcAft>
            </a:pPr>
            <a:r>
              <a:rPr lang="en"/>
              <a:t>Test: 3.5 images</a:t>
            </a:r>
          </a:p>
          <a:p>
            <a:pPr lvl="0">
              <a:spcBef>
                <a:spcPts val="0"/>
              </a:spcBef>
              <a:buNone/>
            </a:pPr>
            <a:r>
              <a:t/>
            </a:r>
            <a:endParaRPr/>
          </a:p>
        </p:txBody>
      </p:sp>
      <p:pic>
        <p:nvPicPr>
          <p:cNvPr id="159" name="Shape 159"/>
          <p:cNvPicPr preferRelativeResize="0"/>
          <p:nvPr/>
        </p:nvPicPr>
        <p:blipFill>
          <a:blip r:embed="rId3">
            <a:alphaModFix/>
          </a:blip>
          <a:stretch>
            <a:fillRect/>
          </a:stretch>
        </p:blipFill>
        <p:spPr>
          <a:xfrm>
            <a:off x="3434249" y="512600"/>
            <a:ext cx="5709749" cy="4198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sp>
        <p:nvSpPr>
          <p:cNvPr id="164" name="Shape 164"/>
          <p:cNvSpPr txBox="1"/>
          <p:nvPr>
            <p:ph type="title"/>
          </p:nvPr>
        </p:nvSpPr>
        <p:spPr>
          <a:xfrm>
            <a:off x="265500" y="1382350"/>
            <a:ext cx="4045200" cy="1333200"/>
          </a:xfrm>
          <a:prstGeom prst="rect">
            <a:avLst/>
          </a:prstGeom>
        </p:spPr>
        <p:txBody>
          <a:bodyPr anchorCtr="0" anchor="b" bIns="91425" lIns="91425" rIns="91425" tIns="91425">
            <a:noAutofit/>
          </a:bodyPr>
          <a:lstStyle/>
          <a:p>
            <a:pPr lvl="0" rtl="0" algn="l">
              <a:spcBef>
                <a:spcPts val="0"/>
              </a:spcBef>
              <a:buClr>
                <a:schemeClr val="dk1"/>
              </a:buClr>
              <a:buSzPct val="25000"/>
              <a:buFont typeface="Arial"/>
              <a:buNone/>
            </a:pPr>
            <a:r>
              <a:rPr lang="en" sz="6000">
                <a:solidFill>
                  <a:schemeClr val="accent1"/>
                </a:solidFill>
              </a:rPr>
              <a:t>Experiment</a:t>
            </a:r>
          </a:p>
          <a:p>
            <a:pPr lvl="0" rtl="0">
              <a:spcBef>
                <a:spcPts val="0"/>
              </a:spcBef>
              <a:buNone/>
            </a:pPr>
            <a:r>
              <a:rPr lang="en"/>
              <a:t>Project</a:t>
            </a:r>
          </a:p>
        </p:txBody>
      </p:sp>
      <p:sp>
        <p:nvSpPr>
          <p:cNvPr id="165" name="Shape 165"/>
          <p:cNvSpPr txBox="1"/>
          <p:nvPr>
            <p:ph idx="1" type="subTitle"/>
          </p:nvPr>
        </p:nvSpPr>
        <p:spPr>
          <a:xfrm>
            <a:off x="265500" y="2769000"/>
            <a:ext cx="4045200" cy="1345500"/>
          </a:xfrm>
          <a:prstGeom prst="rect">
            <a:avLst/>
          </a:prstGeom>
        </p:spPr>
        <p:txBody>
          <a:bodyPr anchorCtr="0" anchor="t" bIns="91425" lIns="91425" rIns="91425" tIns="91425">
            <a:noAutofit/>
          </a:bodyPr>
          <a:lstStyle/>
          <a:p>
            <a:pPr lvl="0" rtl="0">
              <a:spcBef>
                <a:spcPts val="0"/>
              </a:spcBef>
              <a:buNone/>
            </a:pPr>
            <a:r>
              <a:rPr lang="en"/>
              <a:t>Facial Emotion Recognition using Cnn</a:t>
            </a:r>
          </a:p>
        </p:txBody>
      </p:sp>
      <p:sp>
        <p:nvSpPr>
          <p:cNvPr id="166" name="Shape 166"/>
          <p:cNvSpPr txBox="1"/>
          <p:nvPr>
            <p:ph idx="2" type="body"/>
          </p:nvPr>
        </p:nvSpPr>
        <p:spPr>
          <a:xfrm>
            <a:off x="4898400" y="724200"/>
            <a:ext cx="3837000" cy="3695100"/>
          </a:xfrm>
          <a:prstGeom prst="rect">
            <a:avLst/>
          </a:prstGeom>
        </p:spPr>
        <p:txBody>
          <a:bodyPr anchorCtr="0" anchor="ctr" bIns="91425" lIns="91425" rIns="91425" tIns="91425">
            <a:noAutofit/>
          </a:bodyPr>
          <a:lstStyle/>
          <a:p>
            <a:pPr indent="-228600" lvl="0" marL="457200" rtl="0">
              <a:spcBef>
                <a:spcPts val="0"/>
              </a:spcBef>
            </a:pPr>
            <a:r>
              <a:rPr lang="en"/>
              <a:t>D</a:t>
            </a:r>
            <a:r>
              <a:rPr lang="en"/>
              <a:t>ataset</a:t>
            </a:r>
          </a:p>
          <a:p>
            <a:pPr indent="-228600" lvl="0" marL="457200" rtl="0">
              <a:spcBef>
                <a:spcPts val="0"/>
              </a:spcBef>
              <a:buClr>
                <a:schemeClr val="dk2"/>
              </a:buClr>
            </a:pPr>
            <a:r>
              <a:rPr lang="en">
                <a:solidFill>
                  <a:schemeClr val="dk2"/>
                </a:solidFill>
              </a:rPr>
              <a:t>Network models</a:t>
            </a:r>
          </a:p>
          <a:p>
            <a:pPr indent="-228600" lvl="0" marL="457200" rtl="0">
              <a:spcBef>
                <a:spcPts val="0"/>
              </a:spcBef>
            </a:pPr>
            <a:r>
              <a:rPr lang="en"/>
              <a:t>Training</a:t>
            </a:r>
          </a:p>
          <a:p>
            <a:pPr indent="-228600" lvl="0" marL="457200" rtl="0">
              <a:spcBef>
                <a:spcPts val="0"/>
              </a:spcBef>
            </a:pPr>
            <a:r>
              <a:rPr lang="en"/>
              <a:t>Results</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70" name="Shape 170"/>
        <p:cNvGrpSpPr/>
        <p:nvPr/>
      </p:nvGrpSpPr>
      <p:grpSpPr>
        <a:xfrm>
          <a:off x="0" y="0"/>
          <a:ext cx="0" cy="0"/>
          <a:chOff x="0" y="0"/>
          <a:chExt cx="0" cy="0"/>
        </a:xfrm>
      </p:grpSpPr>
      <p:sp>
        <p:nvSpPr>
          <p:cNvPr id="171" name="Shape 171"/>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Networks</a:t>
            </a:r>
          </a:p>
        </p:txBody>
      </p:sp>
      <p:sp>
        <p:nvSpPr>
          <p:cNvPr id="172" name="Shape 172"/>
          <p:cNvSpPr txBox="1"/>
          <p:nvPr>
            <p:ph idx="1" type="body"/>
          </p:nvPr>
        </p:nvSpPr>
        <p:spPr>
          <a:xfrm>
            <a:off x="311700" y="1171600"/>
            <a:ext cx="2571600" cy="3397200"/>
          </a:xfrm>
          <a:prstGeom prst="rect">
            <a:avLst/>
          </a:prstGeom>
        </p:spPr>
        <p:txBody>
          <a:bodyPr anchorCtr="0" anchor="t" bIns="91425" lIns="91425" rIns="91425" tIns="91425">
            <a:noAutofit/>
          </a:bodyPr>
          <a:lstStyle/>
          <a:p>
            <a:pPr indent="-228600" lvl="0" marL="457200" rtl="0">
              <a:spcBef>
                <a:spcPts val="0"/>
              </a:spcBef>
              <a:buClr>
                <a:schemeClr val="dk2"/>
              </a:buClr>
              <a:buAutoNum type="arabicPeriod"/>
            </a:pPr>
            <a:r>
              <a:rPr b="1" lang="en">
                <a:solidFill>
                  <a:schemeClr val="dk2"/>
                </a:solidFill>
              </a:rPr>
              <a:t>Shallow network</a:t>
            </a:r>
          </a:p>
          <a:p>
            <a:pPr indent="-317500" lvl="0" marL="457200" rtl="0">
              <a:spcBef>
                <a:spcPts val="0"/>
              </a:spcBef>
              <a:buSzPct val="100000"/>
            </a:pPr>
            <a:r>
              <a:rPr lang="en" sz="1400"/>
              <a:t>Two convolutional and max-pooling followed by batch normalization (CPN)</a:t>
            </a:r>
          </a:p>
          <a:p>
            <a:pPr indent="-317500" lvl="0" marL="457200" rtl="0">
              <a:spcBef>
                <a:spcPts val="0"/>
              </a:spcBef>
              <a:buSzPct val="100000"/>
            </a:pPr>
            <a:r>
              <a:rPr lang="en" sz="1400"/>
              <a:t>Dropout after FC layer</a:t>
            </a:r>
          </a:p>
          <a:p>
            <a:pPr lvl="0" rtl="0">
              <a:spcBef>
                <a:spcPts val="0"/>
              </a:spcBef>
              <a:buNone/>
            </a:pPr>
            <a:r>
              <a:t/>
            </a:r>
            <a:endParaRPr sz="1400"/>
          </a:p>
          <a:p>
            <a:pPr indent="-228600" lvl="0" marL="457200" rtl="0">
              <a:spcBef>
                <a:spcPts val="0"/>
              </a:spcBef>
              <a:buAutoNum type="arabicPeriod"/>
            </a:pPr>
            <a:r>
              <a:rPr lang="en"/>
              <a:t>Medium network</a:t>
            </a:r>
          </a:p>
          <a:p>
            <a:pPr lvl="0">
              <a:spcBef>
                <a:spcPts val="0"/>
              </a:spcBef>
              <a:buNone/>
            </a:pPr>
            <a:r>
              <a:t/>
            </a:r>
            <a:endParaRPr sz="600"/>
          </a:p>
          <a:p>
            <a:pPr indent="-228600" lvl="0" marL="457200">
              <a:spcBef>
                <a:spcPts val="0"/>
              </a:spcBef>
              <a:buAutoNum type="arabicPeriod"/>
            </a:pPr>
            <a:r>
              <a:rPr lang="en"/>
              <a:t>Deep network</a:t>
            </a:r>
          </a:p>
        </p:txBody>
      </p:sp>
      <p:pic>
        <p:nvPicPr>
          <p:cNvPr id="173" name="Shape 173"/>
          <p:cNvPicPr preferRelativeResize="0"/>
          <p:nvPr/>
        </p:nvPicPr>
        <p:blipFill>
          <a:blip r:embed="rId3">
            <a:alphaModFix/>
          </a:blip>
          <a:stretch>
            <a:fillRect/>
          </a:stretch>
        </p:blipFill>
        <p:spPr>
          <a:xfrm>
            <a:off x="2883299" y="2001925"/>
            <a:ext cx="6294874" cy="1634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77" name="Shape 177"/>
        <p:cNvGrpSpPr/>
        <p:nvPr/>
      </p:nvGrpSpPr>
      <p:grpSpPr>
        <a:xfrm>
          <a:off x="0" y="0"/>
          <a:ext cx="0" cy="0"/>
          <a:chOff x="0" y="0"/>
          <a:chExt cx="0" cy="0"/>
        </a:xfrm>
      </p:grpSpPr>
      <p:sp>
        <p:nvSpPr>
          <p:cNvPr id="178" name="Shape 178"/>
          <p:cNvSpPr txBox="1"/>
          <p:nvPr>
            <p:ph type="title"/>
          </p:nvPr>
        </p:nvSpPr>
        <p:spPr>
          <a:xfrm>
            <a:off x="311700" y="445025"/>
            <a:ext cx="8520600" cy="613200"/>
          </a:xfrm>
          <a:prstGeom prst="rect">
            <a:avLst/>
          </a:prstGeom>
        </p:spPr>
        <p:txBody>
          <a:bodyPr anchorCtr="0" anchor="t" bIns="91425" lIns="91425" rIns="91425" tIns="91425">
            <a:noAutofit/>
          </a:bodyPr>
          <a:lstStyle/>
          <a:p>
            <a:pPr lvl="0" rtl="0">
              <a:spcBef>
                <a:spcPts val="0"/>
              </a:spcBef>
              <a:buNone/>
            </a:pPr>
            <a:r>
              <a:rPr lang="en"/>
              <a:t>Networks</a:t>
            </a:r>
          </a:p>
        </p:txBody>
      </p:sp>
      <p:sp>
        <p:nvSpPr>
          <p:cNvPr id="179" name="Shape 179"/>
          <p:cNvSpPr txBox="1"/>
          <p:nvPr>
            <p:ph idx="1" type="body"/>
          </p:nvPr>
        </p:nvSpPr>
        <p:spPr>
          <a:xfrm>
            <a:off x="311700" y="1171600"/>
            <a:ext cx="7968600" cy="3397200"/>
          </a:xfrm>
          <a:prstGeom prst="rect">
            <a:avLst/>
          </a:prstGeom>
          <a:ln cap="flat" cmpd="sng" w="9525">
            <a:solidFill>
              <a:srgbClr val="0000FF"/>
            </a:solidFill>
            <a:prstDash val="solid"/>
            <a:round/>
            <a:headEnd len="med" w="med" type="none"/>
            <a:tailEnd len="med" w="med" type="none"/>
          </a:ln>
        </p:spPr>
        <p:txBody>
          <a:bodyPr anchorCtr="0" anchor="t" bIns="91425" lIns="91425" rIns="91425" tIns="91425">
            <a:noAutofit/>
          </a:bodyPr>
          <a:lstStyle/>
          <a:p>
            <a:pPr indent="-228600" lvl="0" marL="457200" rtl="0">
              <a:spcBef>
                <a:spcPts val="0"/>
              </a:spcBef>
              <a:buAutoNum type="arabicPeriod"/>
            </a:pPr>
            <a:r>
              <a:rPr lang="en"/>
              <a:t>Shallow network</a:t>
            </a:r>
          </a:p>
          <a:p>
            <a:pPr indent="-317500" lvl="0" marL="914400" rtl="0">
              <a:spcBef>
                <a:spcPts val="0"/>
              </a:spcBef>
              <a:buSzPct val="100000"/>
            </a:pPr>
            <a:r>
              <a:rPr lang="en" sz="1400"/>
              <a:t>2 convolutional and max-pooling followed by batch normalization (CPN)</a:t>
            </a:r>
          </a:p>
          <a:p>
            <a:pPr indent="-317500" lvl="0" marL="914400" rtl="0">
              <a:spcBef>
                <a:spcPts val="0"/>
              </a:spcBef>
              <a:buSzPct val="100000"/>
            </a:pPr>
            <a:r>
              <a:rPr lang="en" sz="1400"/>
              <a:t>Dropout after FC layer</a:t>
            </a:r>
          </a:p>
          <a:p>
            <a:pPr indent="-228600" lvl="0" marL="457200" rtl="0">
              <a:spcBef>
                <a:spcPts val="0"/>
              </a:spcBef>
              <a:buClr>
                <a:schemeClr val="dk2"/>
              </a:buClr>
              <a:buAutoNum type="arabicPeriod"/>
            </a:pPr>
            <a:r>
              <a:rPr b="1" lang="en">
                <a:solidFill>
                  <a:schemeClr val="dk2"/>
                </a:solidFill>
              </a:rPr>
              <a:t>Medium network</a:t>
            </a:r>
          </a:p>
          <a:p>
            <a:pPr indent="-317500" lvl="0" marL="914400" rtl="0">
              <a:spcBef>
                <a:spcPts val="0"/>
              </a:spcBef>
              <a:buSzPct val="100000"/>
            </a:pPr>
            <a:r>
              <a:rPr lang="en" sz="1400"/>
              <a:t>Narrowed Conv. layers down</a:t>
            </a:r>
          </a:p>
          <a:p>
            <a:pPr indent="-317500" lvl="0" marL="914400" rtl="0">
              <a:spcBef>
                <a:spcPts val="0"/>
              </a:spcBef>
              <a:buSzPct val="100000"/>
            </a:pPr>
            <a:r>
              <a:rPr lang="en" sz="1400"/>
              <a:t>Added another CPN to compare (CPN      CPN      CPN      FC        softmax )</a:t>
            </a:r>
          </a:p>
          <a:p>
            <a:pPr indent="-317500" lvl="0" marL="914400" rtl="0">
              <a:spcBef>
                <a:spcPts val="0"/>
              </a:spcBef>
              <a:buSzPct val="100000"/>
            </a:pPr>
            <a:r>
              <a:rPr lang="en" sz="1400"/>
              <a:t>Same dropout after FC layer</a:t>
            </a:r>
          </a:p>
          <a:p>
            <a:pPr lvl="0" rtl="0">
              <a:spcBef>
                <a:spcPts val="0"/>
              </a:spcBef>
              <a:buNone/>
            </a:pPr>
            <a:r>
              <a:t/>
            </a:r>
            <a:endParaRPr sz="600"/>
          </a:p>
          <a:p>
            <a:pPr indent="-228600" lvl="0" marL="457200" rtl="0">
              <a:spcBef>
                <a:spcPts val="0"/>
              </a:spcBef>
              <a:buAutoNum type="arabicPeriod"/>
            </a:pPr>
            <a:r>
              <a:rPr lang="en"/>
              <a:t>Deep network</a:t>
            </a:r>
          </a:p>
        </p:txBody>
      </p:sp>
      <p:cxnSp>
        <p:nvCxnSpPr>
          <p:cNvPr id="180" name="Shape 180"/>
          <p:cNvCxnSpPr/>
          <p:nvPr/>
        </p:nvCxnSpPr>
        <p:spPr>
          <a:xfrm flipH="1" rot="10800000">
            <a:off x="4280550" y="2744625"/>
            <a:ext cx="219300" cy="6900"/>
          </a:xfrm>
          <a:prstGeom prst="straightConnector1">
            <a:avLst/>
          </a:prstGeom>
          <a:noFill/>
          <a:ln cap="flat" cmpd="sng" w="9525">
            <a:solidFill>
              <a:srgbClr val="000000"/>
            </a:solidFill>
            <a:prstDash val="solid"/>
            <a:round/>
            <a:headEnd len="lg" w="lg" type="none"/>
            <a:tailEnd len="lg" w="lg" type="triangle"/>
          </a:ln>
        </p:spPr>
      </p:cxnSp>
      <p:cxnSp>
        <p:nvCxnSpPr>
          <p:cNvPr id="181" name="Shape 181"/>
          <p:cNvCxnSpPr/>
          <p:nvPr/>
        </p:nvCxnSpPr>
        <p:spPr>
          <a:xfrm flipH="1" rot="10800000">
            <a:off x="5028800" y="2746425"/>
            <a:ext cx="219300" cy="3300"/>
          </a:xfrm>
          <a:prstGeom prst="straightConnector1">
            <a:avLst/>
          </a:prstGeom>
          <a:noFill/>
          <a:ln cap="flat" cmpd="sng" w="9525">
            <a:solidFill>
              <a:srgbClr val="000000"/>
            </a:solidFill>
            <a:prstDash val="solid"/>
            <a:round/>
            <a:headEnd len="lg" w="lg" type="none"/>
            <a:tailEnd len="lg" w="lg" type="triangle"/>
          </a:ln>
        </p:spPr>
      </p:cxnSp>
      <p:cxnSp>
        <p:nvCxnSpPr>
          <p:cNvPr id="182" name="Shape 182"/>
          <p:cNvCxnSpPr/>
          <p:nvPr/>
        </p:nvCxnSpPr>
        <p:spPr>
          <a:xfrm flipH="1" rot="10800000">
            <a:off x="5626375" y="2746425"/>
            <a:ext cx="219300" cy="3300"/>
          </a:xfrm>
          <a:prstGeom prst="straightConnector1">
            <a:avLst/>
          </a:prstGeom>
          <a:noFill/>
          <a:ln cap="flat" cmpd="sng" w="9525">
            <a:solidFill>
              <a:srgbClr val="000000"/>
            </a:solidFill>
            <a:prstDash val="solid"/>
            <a:round/>
            <a:headEnd len="lg" w="lg" type="none"/>
            <a:tailEnd len="lg" w="lg" type="triangle"/>
          </a:ln>
        </p:spPr>
      </p:cxnSp>
      <p:cxnSp>
        <p:nvCxnSpPr>
          <p:cNvPr id="183" name="Shape 183"/>
          <p:cNvCxnSpPr/>
          <p:nvPr/>
        </p:nvCxnSpPr>
        <p:spPr>
          <a:xfrm flipH="1" rot="10800000">
            <a:off x="6237650" y="2746425"/>
            <a:ext cx="219300" cy="3300"/>
          </a:xfrm>
          <a:prstGeom prst="straightConnector1">
            <a:avLst/>
          </a:prstGeom>
          <a:noFill/>
          <a:ln cap="flat" cmpd="sng" w="9525">
            <a:solidFill>
              <a:srgbClr val="000000"/>
            </a:solidFill>
            <a:prstDash val="solid"/>
            <a:round/>
            <a:headEnd len="lg" w="lg" type="none"/>
            <a:tailEnd len="lg" w="lg"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87" name="Shape 187"/>
        <p:cNvGrpSpPr/>
        <p:nvPr/>
      </p:nvGrpSpPr>
      <p:grpSpPr>
        <a:xfrm>
          <a:off x="0" y="0"/>
          <a:ext cx="0" cy="0"/>
          <a:chOff x="0" y="0"/>
          <a:chExt cx="0" cy="0"/>
        </a:xfrm>
      </p:grpSpPr>
      <p:sp>
        <p:nvSpPr>
          <p:cNvPr id="188" name="Shape 188"/>
          <p:cNvSpPr txBox="1"/>
          <p:nvPr>
            <p:ph type="title"/>
          </p:nvPr>
        </p:nvSpPr>
        <p:spPr>
          <a:xfrm>
            <a:off x="311700" y="445025"/>
            <a:ext cx="8520600" cy="613200"/>
          </a:xfrm>
          <a:prstGeom prst="rect">
            <a:avLst/>
          </a:prstGeom>
        </p:spPr>
        <p:txBody>
          <a:bodyPr anchorCtr="0" anchor="t" bIns="91425" lIns="91425" rIns="91425" tIns="91425">
            <a:noAutofit/>
          </a:bodyPr>
          <a:lstStyle/>
          <a:p>
            <a:pPr lvl="0" rtl="0">
              <a:spcBef>
                <a:spcPts val="0"/>
              </a:spcBef>
              <a:buNone/>
            </a:pPr>
            <a:r>
              <a:rPr lang="en"/>
              <a:t>Networks</a:t>
            </a:r>
          </a:p>
        </p:txBody>
      </p:sp>
      <p:sp>
        <p:nvSpPr>
          <p:cNvPr id="189" name="Shape 189"/>
          <p:cNvSpPr txBox="1"/>
          <p:nvPr>
            <p:ph idx="1" type="body"/>
          </p:nvPr>
        </p:nvSpPr>
        <p:spPr>
          <a:xfrm>
            <a:off x="311700" y="1171600"/>
            <a:ext cx="3564900" cy="3397200"/>
          </a:xfrm>
          <a:prstGeom prst="rect">
            <a:avLst/>
          </a:prstGeom>
          <a:ln cap="flat" cmpd="sng" w="9525">
            <a:solidFill>
              <a:srgbClr val="0000FF"/>
            </a:solidFill>
            <a:prstDash val="solid"/>
            <a:round/>
            <a:headEnd len="med" w="med" type="none"/>
            <a:tailEnd len="med" w="med" type="none"/>
          </a:ln>
        </p:spPr>
        <p:txBody>
          <a:bodyPr anchorCtr="0" anchor="t" bIns="91425" lIns="91425" rIns="91425" tIns="91425">
            <a:noAutofit/>
          </a:bodyPr>
          <a:lstStyle/>
          <a:p>
            <a:pPr indent="-228600" lvl="0" marL="457200" rtl="0">
              <a:spcBef>
                <a:spcPts val="0"/>
              </a:spcBef>
              <a:buAutoNum type="arabicPeriod"/>
            </a:pPr>
            <a:r>
              <a:rPr lang="en"/>
              <a:t>Shallow network</a:t>
            </a:r>
          </a:p>
          <a:p>
            <a:pPr indent="-228600" lvl="0" marL="457200" rtl="0">
              <a:spcBef>
                <a:spcPts val="0"/>
              </a:spcBef>
              <a:buClr>
                <a:srgbClr val="000000"/>
              </a:buClr>
              <a:buAutoNum type="arabicPeriod"/>
            </a:pPr>
            <a:r>
              <a:rPr lang="en">
                <a:solidFill>
                  <a:srgbClr val="000000"/>
                </a:solidFill>
              </a:rPr>
              <a:t>Medium network</a:t>
            </a:r>
          </a:p>
          <a:p>
            <a:pPr lvl="0" rtl="0">
              <a:spcBef>
                <a:spcPts val="0"/>
              </a:spcBef>
              <a:buNone/>
            </a:pPr>
            <a:r>
              <a:t/>
            </a:r>
            <a:endParaRPr sz="600"/>
          </a:p>
          <a:p>
            <a:pPr indent="-228600" lvl="0" marL="457200" rtl="0">
              <a:spcBef>
                <a:spcPts val="0"/>
              </a:spcBef>
              <a:buClr>
                <a:schemeClr val="dk2"/>
              </a:buClr>
              <a:buAutoNum type="arabicPeriod"/>
            </a:pPr>
            <a:r>
              <a:rPr b="1" lang="en">
                <a:solidFill>
                  <a:schemeClr val="dk2"/>
                </a:solidFill>
              </a:rPr>
              <a:t>Deep network</a:t>
            </a:r>
          </a:p>
          <a:p>
            <a:pPr indent="-317500" lvl="0" marL="914400" rtl="0">
              <a:spcBef>
                <a:spcPts val="0"/>
              </a:spcBef>
              <a:buClr>
                <a:srgbClr val="000000"/>
              </a:buClr>
              <a:buSzPct val="100000"/>
            </a:pPr>
            <a:r>
              <a:rPr lang="en" sz="1400">
                <a:solidFill>
                  <a:srgbClr val="000000"/>
                </a:solidFill>
              </a:rPr>
              <a:t>Similar to VGGnet-13</a:t>
            </a:r>
          </a:p>
          <a:p>
            <a:pPr indent="-317500" lvl="0" marL="914400" rtl="0">
              <a:spcBef>
                <a:spcPts val="0"/>
              </a:spcBef>
              <a:buClr>
                <a:srgbClr val="000000"/>
              </a:buClr>
              <a:buSzPct val="100000"/>
            </a:pPr>
            <a:r>
              <a:rPr lang="en" sz="1400">
                <a:solidFill>
                  <a:srgbClr val="000000"/>
                </a:solidFill>
              </a:rPr>
              <a:t>Added </a:t>
            </a:r>
            <a:r>
              <a:rPr b="1" lang="en" sz="1400">
                <a:solidFill>
                  <a:srgbClr val="000000"/>
                </a:solidFill>
              </a:rPr>
              <a:t>Dropout(0.25) </a:t>
            </a:r>
            <a:r>
              <a:rPr lang="en" sz="1400">
                <a:solidFill>
                  <a:srgbClr val="000000"/>
                </a:solidFill>
              </a:rPr>
              <a:t>and </a:t>
            </a:r>
            <a:r>
              <a:rPr b="1" lang="en" sz="1400">
                <a:solidFill>
                  <a:srgbClr val="000000"/>
                </a:solidFill>
              </a:rPr>
              <a:t>Batch Normalization </a:t>
            </a:r>
            <a:r>
              <a:rPr lang="en" sz="1400">
                <a:solidFill>
                  <a:srgbClr val="000000"/>
                </a:solidFill>
              </a:rPr>
              <a:t>after each CCP layer</a:t>
            </a:r>
          </a:p>
          <a:p>
            <a:pPr indent="-317500" lvl="0" marL="914400" rtl="0">
              <a:spcBef>
                <a:spcPts val="0"/>
              </a:spcBef>
              <a:buClr>
                <a:srgbClr val="000000"/>
              </a:buClr>
              <a:buSzPct val="100000"/>
            </a:pPr>
            <a:r>
              <a:rPr lang="en" sz="1400">
                <a:solidFill>
                  <a:srgbClr val="000000"/>
                </a:solidFill>
              </a:rPr>
              <a:t>Added </a:t>
            </a:r>
            <a:r>
              <a:rPr b="1" lang="en" sz="1400">
                <a:solidFill>
                  <a:srgbClr val="000000"/>
                </a:solidFill>
              </a:rPr>
              <a:t>Dropout(0.5)</a:t>
            </a:r>
          </a:p>
        </p:txBody>
      </p:sp>
      <p:pic>
        <p:nvPicPr>
          <p:cNvPr id="190" name="Shape 190"/>
          <p:cNvPicPr preferRelativeResize="0"/>
          <p:nvPr/>
        </p:nvPicPr>
        <p:blipFill>
          <a:blip r:embed="rId3">
            <a:alphaModFix/>
          </a:blip>
          <a:stretch>
            <a:fillRect/>
          </a:stretch>
        </p:blipFill>
        <p:spPr>
          <a:xfrm>
            <a:off x="5206850" y="681512"/>
            <a:ext cx="3716707" cy="3780474"/>
          </a:xfrm>
          <a:prstGeom prst="rect">
            <a:avLst/>
          </a:prstGeom>
          <a:noFill/>
          <a:ln>
            <a:noFill/>
          </a:ln>
        </p:spPr>
      </p:pic>
      <p:sp>
        <p:nvSpPr>
          <p:cNvPr id="191" name="Shape 191"/>
          <p:cNvSpPr/>
          <p:nvPr/>
        </p:nvSpPr>
        <p:spPr>
          <a:xfrm>
            <a:off x="6444800" y="826937"/>
            <a:ext cx="630000" cy="2979300"/>
          </a:xfrm>
          <a:prstGeom prst="rect">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192" name="Shape 192"/>
          <p:cNvCxnSpPr/>
          <p:nvPr/>
        </p:nvCxnSpPr>
        <p:spPr>
          <a:xfrm flipH="1">
            <a:off x="6520000" y="3374712"/>
            <a:ext cx="500100" cy="369900"/>
          </a:xfrm>
          <a:prstGeom prst="straightConnector1">
            <a:avLst/>
          </a:prstGeom>
          <a:noFill/>
          <a:ln cap="flat" cmpd="sng" w="19050">
            <a:solidFill>
              <a:srgbClr val="FF0000"/>
            </a:solidFill>
            <a:prstDash val="solid"/>
            <a:round/>
            <a:headEnd len="lg" w="lg" type="none"/>
            <a:tailEnd len="lg" w="lg" type="none"/>
          </a:ln>
        </p:spPr>
      </p:cxnSp>
      <p:cxnSp>
        <p:nvCxnSpPr>
          <p:cNvPr id="193" name="Shape 193"/>
          <p:cNvCxnSpPr/>
          <p:nvPr/>
        </p:nvCxnSpPr>
        <p:spPr>
          <a:xfrm>
            <a:off x="6527000" y="3361037"/>
            <a:ext cx="506700" cy="363000"/>
          </a:xfrm>
          <a:prstGeom prst="straightConnector1">
            <a:avLst/>
          </a:prstGeom>
          <a:noFill/>
          <a:ln cap="flat" cmpd="sng" w="19050">
            <a:solidFill>
              <a:srgbClr val="FF0000"/>
            </a:solidFill>
            <a:prstDash val="solid"/>
            <a:round/>
            <a:headEnd len="lg" w="lg" type="none"/>
            <a:tailEnd len="lg" w="lg"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sp>
        <p:nvSpPr>
          <p:cNvPr id="198" name="Shape 198"/>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Networks: comparison </a:t>
            </a:r>
          </a:p>
        </p:txBody>
      </p:sp>
      <p:sp>
        <p:nvSpPr>
          <p:cNvPr id="199" name="Shape 199"/>
          <p:cNvSpPr txBox="1"/>
          <p:nvPr>
            <p:ph idx="1" type="body"/>
          </p:nvPr>
        </p:nvSpPr>
        <p:spPr>
          <a:xfrm>
            <a:off x="311700" y="1171600"/>
            <a:ext cx="8520600" cy="3397200"/>
          </a:xfrm>
          <a:prstGeom prst="rect">
            <a:avLst/>
          </a:prstGeom>
        </p:spPr>
        <p:txBody>
          <a:bodyPr anchorCtr="0" anchor="t" bIns="91425" lIns="91425" rIns="91425" tIns="91425">
            <a:noAutofit/>
          </a:bodyPr>
          <a:lstStyle/>
          <a:p>
            <a:pPr lvl="0">
              <a:spcBef>
                <a:spcPts val="0"/>
              </a:spcBef>
              <a:buNone/>
            </a:pPr>
            <a:r>
              <a:t/>
            </a:r>
            <a:endParaRPr/>
          </a:p>
        </p:txBody>
      </p:sp>
      <p:graphicFrame>
        <p:nvGraphicFramePr>
          <p:cNvPr id="200" name="Shape 200"/>
          <p:cNvGraphicFramePr/>
          <p:nvPr/>
        </p:nvGraphicFramePr>
        <p:xfrm>
          <a:off x="952500" y="1809750"/>
          <a:ext cx="3000000" cy="3000000"/>
        </p:xfrm>
        <a:graphic>
          <a:graphicData uri="http://schemas.openxmlformats.org/drawingml/2006/table">
            <a:tbl>
              <a:tblPr>
                <a:noFill/>
                <a:tableStyleId>{02665AAE-40F8-4FD8-80D5-A94AF27B5751}</a:tableStyleId>
              </a:tblPr>
              <a:tblGrid>
                <a:gridCol w="1809750"/>
                <a:gridCol w="1809750"/>
                <a:gridCol w="1809750"/>
                <a:gridCol w="1809750"/>
              </a:tblGrid>
              <a:tr h="381000">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rPr lang="en"/>
                        <a:t>shallow</a:t>
                      </a:r>
                    </a:p>
                  </a:txBody>
                  <a:tcPr marT="91425" marB="91425" marR="91425" marL="91425"/>
                </a:tc>
                <a:tc>
                  <a:txBody>
                    <a:bodyPr>
                      <a:noAutofit/>
                    </a:bodyPr>
                    <a:lstStyle/>
                    <a:p>
                      <a:pPr lvl="0">
                        <a:spcBef>
                          <a:spcPts val="0"/>
                        </a:spcBef>
                        <a:buNone/>
                      </a:pPr>
                      <a:r>
                        <a:rPr lang="en"/>
                        <a:t>Medium</a:t>
                      </a:r>
                    </a:p>
                  </a:txBody>
                  <a:tcPr marT="91425" marB="91425" marR="91425" marL="91425"/>
                </a:tc>
                <a:tc>
                  <a:txBody>
                    <a:bodyPr>
                      <a:noAutofit/>
                    </a:bodyPr>
                    <a:lstStyle/>
                    <a:p>
                      <a:pPr lvl="0">
                        <a:spcBef>
                          <a:spcPts val="0"/>
                        </a:spcBef>
                        <a:buNone/>
                      </a:pPr>
                      <a:r>
                        <a:rPr lang="en"/>
                        <a:t>Deep</a:t>
                      </a:r>
                    </a:p>
                  </a:txBody>
                  <a:tcPr marT="91425" marB="91425" marR="91425" marL="91425"/>
                </a:tc>
              </a:tr>
              <a:tr h="381000">
                <a:tc>
                  <a:txBody>
                    <a:bodyPr>
                      <a:noAutofit/>
                    </a:bodyPr>
                    <a:lstStyle/>
                    <a:p>
                      <a:pPr lvl="0">
                        <a:spcBef>
                          <a:spcPts val="0"/>
                        </a:spcBef>
                        <a:buNone/>
                      </a:pPr>
                      <a:r>
                        <a:rPr lang="en"/>
                        <a:t>Conv. Layers</a:t>
                      </a:r>
                    </a:p>
                  </a:txBody>
                  <a:tcPr marT="91425" marB="91425" marR="91425" marL="91425"/>
                </a:tc>
                <a:tc>
                  <a:txBody>
                    <a:bodyPr>
                      <a:noAutofit/>
                    </a:bodyPr>
                    <a:lstStyle/>
                    <a:p>
                      <a:pPr lvl="0" algn="ctr">
                        <a:spcBef>
                          <a:spcPts val="0"/>
                        </a:spcBef>
                        <a:buNone/>
                      </a:pPr>
                      <a:r>
                        <a:rPr lang="en"/>
                        <a:t>2</a:t>
                      </a:r>
                    </a:p>
                  </a:txBody>
                  <a:tcPr marT="91425" marB="91425" marR="91425" marL="91425"/>
                </a:tc>
                <a:tc>
                  <a:txBody>
                    <a:bodyPr>
                      <a:noAutofit/>
                    </a:bodyPr>
                    <a:lstStyle/>
                    <a:p>
                      <a:pPr lvl="0" algn="ctr">
                        <a:spcBef>
                          <a:spcPts val="0"/>
                        </a:spcBef>
                        <a:buNone/>
                      </a:pPr>
                      <a:r>
                        <a:rPr lang="en"/>
                        <a:t>3</a:t>
                      </a:r>
                    </a:p>
                  </a:txBody>
                  <a:tcPr marT="91425" marB="91425" marR="91425" marL="91425"/>
                </a:tc>
                <a:tc>
                  <a:txBody>
                    <a:bodyPr>
                      <a:noAutofit/>
                    </a:bodyPr>
                    <a:lstStyle/>
                    <a:p>
                      <a:pPr lvl="0" algn="ctr">
                        <a:spcBef>
                          <a:spcPts val="0"/>
                        </a:spcBef>
                        <a:buNone/>
                      </a:pPr>
                      <a:r>
                        <a:rPr lang="en"/>
                        <a:t>11</a:t>
                      </a:r>
                    </a:p>
                  </a:txBody>
                  <a:tcPr marT="91425" marB="91425" marR="91425" marL="91425"/>
                </a:tc>
              </a:tr>
              <a:tr h="381000">
                <a:tc>
                  <a:txBody>
                    <a:bodyPr>
                      <a:noAutofit/>
                    </a:bodyPr>
                    <a:lstStyle/>
                    <a:p>
                      <a:pPr lvl="0">
                        <a:spcBef>
                          <a:spcPts val="0"/>
                        </a:spcBef>
                        <a:buNone/>
                      </a:pPr>
                      <a:r>
                        <a:rPr lang="en"/>
                        <a:t>Parameters</a:t>
                      </a:r>
                    </a:p>
                  </a:txBody>
                  <a:tcPr marT="91425" marB="91425" marR="91425" marL="91425"/>
                </a:tc>
                <a:tc>
                  <a:txBody>
                    <a:bodyPr>
                      <a:noAutofit/>
                    </a:bodyPr>
                    <a:lstStyle/>
                    <a:p>
                      <a:pPr lvl="0" algn="ctr">
                        <a:spcBef>
                          <a:spcPts val="0"/>
                        </a:spcBef>
                        <a:buNone/>
                      </a:pPr>
                      <a:r>
                        <a:rPr lang="en"/>
                        <a:t>4,743,703</a:t>
                      </a:r>
                    </a:p>
                  </a:txBody>
                  <a:tcPr marT="91425" marB="91425" marR="91425" marL="91425"/>
                </a:tc>
                <a:tc>
                  <a:txBody>
                    <a:bodyPr>
                      <a:noAutofit/>
                    </a:bodyPr>
                    <a:lstStyle/>
                    <a:p>
                      <a:pPr lvl="0" algn="ctr">
                        <a:spcBef>
                          <a:spcPts val="0"/>
                        </a:spcBef>
                        <a:buNone/>
                      </a:pPr>
                      <a:r>
                        <a:rPr b="1" lang="en"/>
                        <a:t>2,440,271</a:t>
                      </a:r>
                    </a:p>
                  </a:txBody>
                  <a:tcPr marT="91425" marB="91425" marR="91425" marL="91425"/>
                </a:tc>
                <a:tc>
                  <a:txBody>
                    <a:bodyPr>
                      <a:noAutofit/>
                    </a:bodyPr>
                    <a:lstStyle/>
                    <a:p>
                      <a:pPr lvl="0" algn="ctr">
                        <a:spcBef>
                          <a:spcPts val="0"/>
                        </a:spcBef>
                        <a:buNone/>
                      </a:pPr>
                      <a:r>
                        <a:rPr lang="en"/>
                        <a:t>9,411,195</a:t>
                      </a:r>
                    </a:p>
                  </a:txBody>
                  <a:tcPr marT="91425" marB="91425" marR="91425" marL="91425"/>
                </a:tc>
              </a:tr>
              <a:tr h="381000">
                <a:tc>
                  <a:txBody>
                    <a:bodyPr>
                      <a:noAutofit/>
                    </a:bodyPr>
                    <a:lstStyle/>
                    <a:p>
                      <a:pPr lvl="0">
                        <a:spcBef>
                          <a:spcPts val="0"/>
                        </a:spcBef>
                        <a:buNone/>
                      </a:pPr>
                      <a:r>
                        <a:rPr lang="en"/>
                        <a:t>Regularization</a:t>
                      </a:r>
                    </a:p>
                  </a:txBody>
                  <a:tcPr marT="91425" marB="91425" marR="91425" marL="91425"/>
                </a:tc>
                <a:tc>
                  <a:txBody>
                    <a:bodyPr>
                      <a:noAutofit/>
                    </a:bodyPr>
                    <a:lstStyle/>
                    <a:p>
                      <a:pPr lvl="0" rtl="0" algn="ctr">
                        <a:spcBef>
                          <a:spcPts val="0"/>
                        </a:spcBef>
                        <a:buClr>
                          <a:schemeClr val="dk1"/>
                        </a:buClr>
                        <a:buSzPct val="78571"/>
                        <a:buFont typeface="Arial"/>
                        <a:buNone/>
                      </a:pPr>
                      <a:r>
                        <a:rPr lang="en">
                          <a:solidFill>
                            <a:schemeClr val="dk1"/>
                          </a:solidFill>
                        </a:rPr>
                        <a:t>Dropout &amp; BN</a:t>
                      </a:r>
                    </a:p>
                  </a:txBody>
                  <a:tcPr marT="91425" marB="91425" marR="91425" marL="91425"/>
                </a:tc>
                <a:tc>
                  <a:txBody>
                    <a:bodyPr>
                      <a:noAutofit/>
                    </a:bodyPr>
                    <a:lstStyle/>
                    <a:p>
                      <a:pPr lvl="0" algn="ctr">
                        <a:spcBef>
                          <a:spcPts val="0"/>
                        </a:spcBef>
                        <a:buNone/>
                      </a:pPr>
                      <a:r>
                        <a:rPr lang="en"/>
                        <a:t>Dropout &amp; BN</a:t>
                      </a:r>
                    </a:p>
                  </a:txBody>
                  <a:tcPr marT="91425" marB="91425" marR="91425" marL="91425"/>
                </a:tc>
                <a:tc>
                  <a:txBody>
                    <a:bodyPr>
                      <a:noAutofit/>
                    </a:bodyPr>
                    <a:lstStyle/>
                    <a:p>
                      <a:pPr lvl="0" algn="ctr">
                        <a:spcBef>
                          <a:spcPts val="0"/>
                        </a:spcBef>
                        <a:buNone/>
                      </a:pPr>
                      <a:r>
                        <a:rPr b="1" lang="en">
                          <a:solidFill>
                            <a:schemeClr val="dk1"/>
                          </a:solidFill>
                        </a:rPr>
                        <a:t>Highest</a:t>
                      </a:r>
                    </a:p>
                    <a:p>
                      <a:pPr lvl="0" algn="ctr">
                        <a:spcBef>
                          <a:spcPts val="0"/>
                        </a:spcBef>
                        <a:buNone/>
                      </a:pPr>
                      <a:r>
                        <a:rPr b="1" lang="en">
                          <a:solidFill>
                            <a:schemeClr val="dk1"/>
                          </a:solidFill>
                        </a:rPr>
                        <a:t>Dropout &amp; BN </a:t>
                      </a: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pic>
        <p:nvPicPr>
          <p:cNvPr id="65" name="Shape 65"/>
          <p:cNvPicPr preferRelativeResize="0"/>
          <p:nvPr/>
        </p:nvPicPr>
        <p:blipFill>
          <a:blip r:embed="rId3">
            <a:alphaModFix/>
          </a:blip>
          <a:stretch>
            <a:fillRect/>
          </a:stretch>
        </p:blipFill>
        <p:spPr>
          <a:xfrm>
            <a:off x="238725" y="252300"/>
            <a:ext cx="3567425" cy="2376174"/>
          </a:xfrm>
          <a:prstGeom prst="rect">
            <a:avLst/>
          </a:prstGeom>
          <a:noFill/>
          <a:ln>
            <a:noFill/>
          </a:ln>
        </p:spPr>
      </p:pic>
      <p:pic>
        <p:nvPicPr>
          <p:cNvPr id="66" name="Shape 66"/>
          <p:cNvPicPr preferRelativeResize="0"/>
          <p:nvPr/>
        </p:nvPicPr>
        <p:blipFill>
          <a:blip r:embed="rId4">
            <a:alphaModFix/>
          </a:blip>
          <a:stretch>
            <a:fillRect/>
          </a:stretch>
        </p:blipFill>
        <p:spPr>
          <a:xfrm>
            <a:off x="2557625" y="2628475"/>
            <a:ext cx="1911850" cy="1765325"/>
          </a:xfrm>
          <a:prstGeom prst="rect">
            <a:avLst/>
          </a:prstGeom>
          <a:noFill/>
          <a:ln>
            <a:noFill/>
          </a:ln>
        </p:spPr>
      </p:pic>
      <p:pic>
        <p:nvPicPr>
          <p:cNvPr id="67" name="Shape 67"/>
          <p:cNvPicPr preferRelativeResize="0"/>
          <p:nvPr/>
        </p:nvPicPr>
        <p:blipFill>
          <a:blip r:embed="rId5">
            <a:alphaModFix/>
          </a:blip>
          <a:stretch>
            <a:fillRect/>
          </a:stretch>
        </p:blipFill>
        <p:spPr>
          <a:xfrm>
            <a:off x="238725" y="2628475"/>
            <a:ext cx="2318900" cy="2262724"/>
          </a:xfrm>
          <a:prstGeom prst="rect">
            <a:avLst/>
          </a:prstGeom>
          <a:noFill/>
          <a:ln>
            <a:noFill/>
          </a:ln>
        </p:spPr>
      </p:pic>
      <p:pic>
        <p:nvPicPr>
          <p:cNvPr id="68" name="Shape 68"/>
          <p:cNvPicPr preferRelativeResize="0"/>
          <p:nvPr/>
        </p:nvPicPr>
        <p:blipFill>
          <a:blip r:embed="rId6">
            <a:alphaModFix/>
          </a:blip>
          <a:stretch>
            <a:fillRect/>
          </a:stretch>
        </p:blipFill>
        <p:spPr>
          <a:xfrm>
            <a:off x="5062437" y="223825"/>
            <a:ext cx="3743325" cy="4695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
                                        </p:tgtEl>
                                        <p:attrNameLst>
                                          <p:attrName>style.visibility</p:attrName>
                                        </p:attrNameLst>
                                      </p:cBhvr>
                                      <p:to>
                                        <p:strVal val="visible"/>
                                      </p:to>
                                    </p:set>
                                    <p:animEffect filter="fade" transition="in">
                                      <p:cBhvr>
                                        <p:cTn dur="1000"/>
                                        <p:tgtEl>
                                          <p:spTgt spid="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
                                        </p:tgtEl>
                                        <p:attrNameLst>
                                          <p:attrName>style.visibility</p:attrName>
                                        </p:attrNameLst>
                                      </p:cBhvr>
                                      <p:to>
                                        <p:strVal val="visible"/>
                                      </p:to>
                                    </p:set>
                                    <p:animEffect filter="fade" transition="in">
                                      <p:cBhvr>
                                        <p:cTn dur="1000"/>
                                        <p:tgtEl>
                                          <p:spTgt spid="66"/>
                                        </p:tgtEl>
                                      </p:cBhvr>
                                    </p:animEffect>
                                  </p:childTnLst>
                                </p:cTn>
                              </p:par>
                              <p:par>
                                <p:cTn fill="hold" nodeType="withEffect" presetClass="entr" presetID="10" presetSubtype="0">
                                  <p:stCondLst>
                                    <p:cond delay="0"/>
                                  </p:stCondLst>
                                  <p:childTnLst>
                                    <p:set>
                                      <p:cBhvr>
                                        <p:cTn dur="1" fill="hold">
                                          <p:stCondLst>
                                            <p:cond delay="0"/>
                                          </p:stCondLst>
                                        </p:cTn>
                                        <p:tgtEl>
                                          <p:spTgt spid="67"/>
                                        </p:tgtEl>
                                        <p:attrNameLst>
                                          <p:attrName>style.visibility</p:attrName>
                                        </p:attrNameLst>
                                      </p:cBhvr>
                                      <p:to>
                                        <p:strVal val="visible"/>
                                      </p:to>
                                    </p:set>
                                    <p:animEffect filter="fade" transition="in">
                                      <p:cBhvr>
                                        <p:cTn dur="1000"/>
                                        <p:tgtEl>
                                          <p:spTgt spid="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8"/>
                                        </p:tgtEl>
                                        <p:attrNameLst>
                                          <p:attrName>style.visibility</p:attrName>
                                        </p:attrNameLst>
                                      </p:cBhvr>
                                      <p:to>
                                        <p:strVal val="visible"/>
                                      </p:to>
                                    </p:set>
                                    <p:animEffect filter="fade" transition="in">
                                      <p:cBhvr>
                                        <p:cTn dur="1000"/>
                                        <p:tgtEl>
                                          <p:spTgt spid="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sp>
        <p:nvSpPr>
          <p:cNvPr id="205" name="Shape 205"/>
          <p:cNvSpPr txBox="1"/>
          <p:nvPr>
            <p:ph type="title"/>
          </p:nvPr>
        </p:nvSpPr>
        <p:spPr>
          <a:xfrm>
            <a:off x="265500" y="1382350"/>
            <a:ext cx="4045200" cy="1333200"/>
          </a:xfrm>
          <a:prstGeom prst="rect">
            <a:avLst/>
          </a:prstGeom>
        </p:spPr>
        <p:txBody>
          <a:bodyPr anchorCtr="0" anchor="b" bIns="91425" lIns="91425" rIns="91425" tIns="91425">
            <a:noAutofit/>
          </a:bodyPr>
          <a:lstStyle/>
          <a:p>
            <a:pPr lvl="0" rtl="0" algn="l">
              <a:spcBef>
                <a:spcPts val="0"/>
              </a:spcBef>
              <a:buClr>
                <a:schemeClr val="dk1"/>
              </a:buClr>
              <a:buSzPct val="25000"/>
              <a:buFont typeface="Arial"/>
              <a:buNone/>
            </a:pPr>
            <a:r>
              <a:rPr lang="en" sz="6000">
                <a:solidFill>
                  <a:schemeClr val="accent1"/>
                </a:solidFill>
              </a:rPr>
              <a:t>Experiment</a:t>
            </a:r>
          </a:p>
          <a:p>
            <a:pPr lvl="0" rtl="0">
              <a:spcBef>
                <a:spcPts val="0"/>
              </a:spcBef>
              <a:buNone/>
            </a:pPr>
            <a:r>
              <a:rPr lang="en"/>
              <a:t>Project</a:t>
            </a:r>
          </a:p>
        </p:txBody>
      </p:sp>
      <p:sp>
        <p:nvSpPr>
          <p:cNvPr id="206" name="Shape 206"/>
          <p:cNvSpPr txBox="1"/>
          <p:nvPr>
            <p:ph idx="1" type="subTitle"/>
          </p:nvPr>
        </p:nvSpPr>
        <p:spPr>
          <a:xfrm>
            <a:off x="265500" y="2769000"/>
            <a:ext cx="4045200" cy="1345500"/>
          </a:xfrm>
          <a:prstGeom prst="rect">
            <a:avLst/>
          </a:prstGeom>
        </p:spPr>
        <p:txBody>
          <a:bodyPr anchorCtr="0" anchor="t" bIns="91425" lIns="91425" rIns="91425" tIns="91425">
            <a:noAutofit/>
          </a:bodyPr>
          <a:lstStyle/>
          <a:p>
            <a:pPr lvl="0" rtl="0">
              <a:spcBef>
                <a:spcPts val="0"/>
              </a:spcBef>
              <a:buNone/>
            </a:pPr>
            <a:r>
              <a:rPr lang="en"/>
              <a:t>Facial Emotion Recognition using Cnn</a:t>
            </a:r>
          </a:p>
        </p:txBody>
      </p:sp>
      <p:sp>
        <p:nvSpPr>
          <p:cNvPr id="207" name="Shape 207"/>
          <p:cNvSpPr txBox="1"/>
          <p:nvPr>
            <p:ph idx="2" type="body"/>
          </p:nvPr>
        </p:nvSpPr>
        <p:spPr>
          <a:xfrm>
            <a:off x="4939500" y="724200"/>
            <a:ext cx="3837000" cy="3695100"/>
          </a:xfrm>
          <a:prstGeom prst="rect">
            <a:avLst/>
          </a:prstGeom>
        </p:spPr>
        <p:txBody>
          <a:bodyPr anchorCtr="0" anchor="ctr" bIns="91425" lIns="91425" rIns="91425" tIns="91425">
            <a:noAutofit/>
          </a:bodyPr>
          <a:lstStyle/>
          <a:p>
            <a:pPr indent="-228600" lvl="0" marL="457200" rtl="0">
              <a:spcBef>
                <a:spcPts val="0"/>
              </a:spcBef>
            </a:pPr>
            <a:r>
              <a:rPr lang="en"/>
              <a:t>Dataset</a:t>
            </a:r>
          </a:p>
          <a:p>
            <a:pPr indent="-228600" lvl="0" marL="457200" rtl="0">
              <a:spcBef>
                <a:spcPts val="0"/>
              </a:spcBef>
            </a:pPr>
            <a:r>
              <a:rPr lang="en"/>
              <a:t>Network models</a:t>
            </a:r>
          </a:p>
          <a:p>
            <a:pPr indent="-228600" lvl="0" marL="457200" rtl="0">
              <a:spcBef>
                <a:spcPts val="0"/>
              </a:spcBef>
              <a:buClr>
                <a:schemeClr val="dk2"/>
              </a:buClr>
            </a:pPr>
            <a:r>
              <a:rPr lang="en">
                <a:solidFill>
                  <a:schemeClr val="dk2"/>
                </a:solidFill>
              </a:rPr>
              <a:t>Training</a:t>
            </a:r>
          </a:p>
          <a:p>
            <a:pPr indent="-228600" lvl="0" marL="457200" rtl="0">
              <a:spcBef>
                <a:spcPts val="0"/>
              </a:spcBef>
            </a:pPr>
            <a:r>
              <a:rPr lang="en"/>
              <a:t>Results</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1" name="Shape 211"/>
        <p:cNvGrpSpPr/>
        <p:nvPr/>
      </p:nvGrpSpPr>
      <p:grpSpPr>
        <a:xfrm>
          <a:off x="0" y="0"/>
          <a:ext cx="0" cy="0"/>
          <a:chOff x="0" y="0"/>
          <a:chExt cx="0" cy="0"/>
        </a:xfrm>
      </p:grpSpPr>
      <p:sp>
        <p:nvSpPr>
          <p:cNvPr id="212" name="Shape 212"/>
          <p:cNvSpPr txBox="1"/>
          <p:nvPr>
            <p:ph type="title"/>
          </p:nvPr>
        </p:nvSpPr>
        <p:spPr>
          <a:xfrm>
            <a:off x="311700" y="445025"/>
            <a:ext cx="8520600" cy="613200"/>
          </a:xfrm>
          <a:prstGeom prst="rect">
            <a:avLst/>
          </a:prstGeom>
        </p:spPr>
        <p:txBody>
          <a:bodyPr anchorCtr="0" anchor="t" bIns="91425" lIns="91425" rIns="91425" tIns="91425">
            <a:noAutofit/>
          </a:bodyPr>
          <a:lstStyle/>
          <a:p>
            <a:pPr lvl="0" rtl="0">
              <a:spcBef>
                <a:spcPts val="0"/>
              </a:spcBef>
              <a:buNone/>
            </a:pPr>
            <a:r>
              <a:rPr lang="en"/>
              <a:t>Preprocessing</a:t>
            </a:r>
          </a:p>
        </p:txBody>
      </p:sp>
      <p:sp>
        <p:nvSpPr>
          <p:cNvPr id="213" name="Shape 213"/>
          <p:cNvSpPr txBox="1"/>
          <p:nvPr>
            <p:ph idx="1" type="body"/>
          </p:nvPr>
        </p:nvSpPr>
        <p:spPr>
          <a:xfrm>
            <a:off x="311700" y="1171600"/>
            <a:ext cx="8016600" cy="3397200"/>
          </a:xfrm>
          <a:prstGeom prst="rect">
            <a:avLst/>
          </a:prstGeom>
        </p:spPr>
        <p:txBody>
          <a:bodyPr anchorCtr="0" anchor="t" bIns="91425" lIns="91425" rIns="91425" tIns="91425">
            <a:noAutofit/>
          </a:bodyPr>
          <a:lstStyle/>
          <a:p>
            <a:pPr indent="-228600" lvl="0" marL="457200" rtl="0">
              <a:spcBef>
                <a:spcPts val="0"/>
              </a:spcBef>
              <a:buAutoNum type="arabicPeriod"/>
            </a:pPr>
            <a:r>
              <a:rPr b="1" lang="en">
                <a:solidFill>
                  <a:schemeClr val="dk2"/>
                </a:solidFill>
              </a:rPr>
              <a:t>Standardizing</a:t>
            </a:r>
            <a:r>
              <a:rPr lang="en"/>
              <a:t> training set by removing </a:t>
            </a:r>
            <a:r>
              <a:rPr b="1" lang="en"/>
              <a:t>mean</a:t>
            </a:r>
            <a:r>
              <a:rPr lang="en"/>
              <a:t> and </a:t>
            </a:r>
            <a:r>
              <a:rPr b="1" lang="en"/>
              <a:t>standard deviation</a:t>
            </a:r>
            <a:r>
              <a:rPr lang="en"/>
              <a:t> over </a:t>
            </a:r>
            <a:r>
              <a:rPr b="1" lang="en"/>
              <a:t>whole dataset</a:t>
            </a:r>
            <a:r>
              <a:rPr lang="en"/>
              <a:t>.</a:t>
            </a:r>
          </a:p>
          <a:p>
            <a:pPr lvl="0" rtl="0">
              <a:spcBef>
                <a:spcPts val="0"/>
              </a:spcBef>
              <a:buNone/>
            </a:pPr>
            <a:r>
              <a:t/>
            </a:r>
            <a:endParaRPr/>
          </a:p>
          <a:p>
            <a:pPr indent="-228600" lvl="0" marL="457200" rtl="0">
              <a:spcBef>
                <a:spcPts val="0"/>
              </a:spcBef>
              <a:buAutoNum type="arabicPeriod"/>
            </a:pPr>
            <a:r>
              <a:rPr lang="en"/>
              <a:t>Data Augmentation</a:t>
            </a:r>
          </a:p>
          <a:p>
            <a:pPr indent="-228600" lvl="0" marL="457200" rtl="0">
              <a:spcBef>
                <a:spcPts val="0"/>
              </a:spcBef>
              <a:buAutoNum type="arabicPeriod"/>
            </a:pPr>
            <a:r>
              <a:rPr lang="en"/>
              <a:t>Histogram equalization</a:t>
            </a:r>
          </a:p>
        </p:txBody>
      </p:sp>
      <p:pic>
        <p:nvPicPr>
          <p:cNvPr id="214" name="Shape 214"/>
          <p:cNvPicPr preferRelativeResize="0"/>
          <p:nvPr/>
        </p:nvPicPr>
        <p:blipFill>
          <a:blip r:embed="rId3">
            <a:alphaModFix/>
          </a:blip>
          <a:stretch>
            <a:fillRect/>
          </a:stretch>
        </p:blipFill>
        <p:spPr>
          <a:xfrm>
            <a:off x="3759550" y="2129250"/>
            <a:ext cx="5029350" cy="2149175"/>
          </a:xfrm>
          <a:prstGeom prst="rect">
            <a:avLst/>
          </a:prstGeom>
          <a:noFill/>
          <a:ln>
            <a:noFill/>
          </a:ln>
        </p:spPr>
      </p:pic>
      <p:sp>
        <p:nvSpPr>
          <p:cNvPr id="215" name="Shape 215"/>
          <p:cNvSpPr txBox="1"/>
          <p:nvPr/>
        </p:nvSpPr>
        <p:spPr>
          <a:xfrm>
            <a:off x="3808300" y="4221800"/>
            <a:ext cx="5200200" cy="273600"/>
          </a:xfrm>
          <a:prstGeom prst="rect">
            <a:avLst/>
          </a:prstGeom>
          <a:noFill/>
          <a:ln>
            <a:noFill/>
          </a:ln>
        </p:spPr>
        <p:txBody>
          <a:bodyPr anchorCtr="0" anchor="t" bIns="91425" lIns="91425" rIns="91425" tIns="91425">
            <a:noAutofit/>
          </a:bodyPr>
          <a:lstStyle/>
          <a:p>
            <a:pPr lvl="0" rtl="0">
              <a:spcBef>
                <a:spcPts val="0"/>
              </a:spcBef>
              <a:buNone/>
            </a:pPr>
            <a:r>
              <a:rPr lang="en" sz="1100"/>
              <a:t>Anger         Disgust         Fear     Happiness   sadness    Surprise       Neutral</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9" name="Shape 219"/>
        <p:cNvGrpSpPr/>
        <p:nvPr/>
      </p:nvGrpSpPr>
      <p:grpSpPr>
        <a:xfrm>
          <a:off x="0" y="0"/>
          <a:ext cx="0" cy="0"/>
          <a:chOff x="0" y="0"/>
          <a:chExt cx="0" cy="0"/>
        </a:xfrm>
      </p:grpSpPr>
      <p:sp>
        <p:nvSpPr>
          <p:cNvPr id="220" name="Shape 220"/>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Preprocessing</a:t>
            </a:r>
          </a:p>
        </p:txBody>
      </p:sp>
      <p:sp>
        <p:nvSpPr>
          <p:cNvPr id="221" name="Shape 221"/>
          <p:cNvSpPr txBox="1"/>
          <p:nvPr>
            <p:ph idx="1" type="body"/>
          </p:nvPr>
        </p:nvSpPr>
        <p:spPr>
          <a:xfrm>
            <a:off x="311700" y="1171600"/>
            <a:ext cx="3900300" cy="3397200"/>
          </a:xfrm>
          <a:prstGeom prst="rect">
            <a:avLst/>
          </a:prstGeom>
        </p:spPr>
        <p:txBody>
          <a:bodyPr anchorCtr="0" anchor="t" bIns="91425" lIns="91425" rIns="91425" tIns="91425">
            <a:noAutofit/>
          </a:bodyPr>
          <a:lstStyle/>
          <a:p>
            <a:pPr indent="-228600" lvl="0" marL="457200" rtl="0">
              <a:spcBef>
                <a:spcPts val="0"/>
              </a:spcBef>
              <a:buAutoNum type="arabicPeriod"/>
            </a:pPr>
            <a:r>
              <a:rPr lang="en"/>
              <a:t>Standardizing</a:t>
            </a:r>
          </a:p>
          <a:p>
            <a:pPr lvl="0" rtl="0">
              <a:spcBef>
                <a:spcPts val="0"/>
              </a:spcBef>
              <a:buNone/>
            </a:pPr>
            <a:r>
              <a:t/>
            </a:r>
            <a:endParaRPr sz="600"/>
          </a:p>
          <a:p>
            <a:pPr indent="-228600" lvl="0" marL="457200" rtl="0">
              <a:spcBef>
                <a:spcPts val="0"/>
              </a:spcBef>
              <a:buClr>
                <a:schemeClr val="dk2"/>
              </a:buClr>
              <a:buAutoNum type="arabicPeriod"/>
            </a:pPr>
            <a:r>
              <a:rPr b="1" lang="en">
                <a:solidFill>
                  <a:schemeClr val="dk2"/>
                </a:solidFill>
              </a:rPr>
              <a:t>Data Augmentation</a:t>
            </a:r>
          </a:p>
          <a:p>
            <a:pPr indent="-317500" lvl="0" marL="914400" rtl="0">
              <a:spcBef>
                <a:spcPts val="0"/>
              </a:spcBef>
              <a:buClr>
                <a:srgbClr val="000000"/>
              </a:buClr>
              <a:buSzPct val="100000"/>
            </a:pPr>
            <a:r>
              <a:rPr lang="en" sz="1400">
                <a:solidFill>
                  <a:srgbClr val="000000"/>
                </a:solidFill>
              </a:rPr>
              <a:t>Shift images by 10% randomly</a:t>
            </a:r>
          </a:p>
          <a:p>
            <a:pPr indent="-317500" lvl="0" marL="914400" rtl="0">
              <a:spcBef>
                <a:spcPts val="0"/>
              </a:spcBef>
              <a:buClr>
                <a:srgbClr val="000000"/>
              </a:buClr>
              <a:buSzPct val="100000"/>
            </a:pPr>
            <a:r>
              <a:rPr lang="en" sz="1400">
                <a:solidFill>
                  <a:srgbClr val="000000"/>
                </a:solidFill>
              </a:rPr>
              <a:t>Flip images randomly</a:t>
            </a:r>
          </a:p>
          <a:p>
            <a:pPr indent="-317500" lvl="0" marL="914400" rtl="0">
              <a:spcBef>
                <a:spcPts val="0"/>
              </a:spcBef>
              <a:buClr>
                <a:srgbClr val="000000"/>
              </a:buClr>
              <a:buSzPct val="100000"/>
            </a:pPr>
            <a:r>
              <a:rPr lang="en" sz="1400">
                <a:solidFill>
                  <a:srgbClr val="000000"/>
                </a:solidFill>
              </a:rPr>
              <a:t>To be fair: same applied to validation and test set</a:t>
            </a:r>
          </a:p>
          <a:p>
            <a:pPr indent="-228600" lvl="0" marL="457200" rtl="0">
              <a:spcBef>
                <a:spcPts val="0"/>
              </a:spcBef>
              <a:buAutoNum type="arabicPeriod"/>
            </a:pPr>
            <a:r>
              <a:rPr lang="en"/>
              <a:t>Histogram equalization</a:t>
            </a:r>
          </a:p>
        </p:txBody>
      </p:sp>
      <p:pic>
        <p:nvPicPr>
          <p:cNvPr id="222" name="Shape 222"/>
          <p:cNvPicPr preferRelativeResize="0"/>
          <p:nvPr/>
        </p:nvPicPr>
        <p:blipFill>
          <a:blip r:embed="rId3">
            <a:alphaModFix/>
          </a:blip>
          <a:stretch>
            <a:fillRect/>
          </a:stretch>
        </p:blipFill>
        <p:spPr>
          <a:xfrm>
            <a:off x="4067750" y="1451225"/>
            <a:ext cx="5029350" cy="2149175"/>
          </a:xfrm>
          <a:prstGeom prst="rect">
            <a:avLst/>
          </a:prstGeom>
          <a:noFill/>
          <a:ln>
            <a:noFill/>
          </a:ln>
        </p:spPr>
      </p:pic>
      <p:sp>
        <p:nvSpPr>
          <p:cNvPr id="223" name="Shape 223"/>
          <p:cNvSpPr txBox="1"/>
          <p:nvPr/>
        </p:nvSpPr>
        <p:spPr>
          <a:xfrm>
            <a:off x="4116500" y="3543775"/>
            <a:ext cx="5200200" cy="273600"/>
          </a:xfrm>
          <a:prstGeom prst="rect">
            <a:avLst/>
          </a:prstGeom>
          <a:noFill/>
          <a:ln>
            <a:noFill/>
          </a:ln>
        </p:spPr>
        <p:txBody>
          <a:bodyPr anchorCtr="0" anchor="t" bIns="91425" lIns="91425" rIns="91425" tIns="91425">
            <a:noAutofit/>
          </a:bodyPr>
          <a:lstStyle/>
          <a:p>
            <a:pPr lvl="0" rtl="0">
              <a:spcBef>
                <a:spcPts val="0"/>
              </a:spcBef>
              <a:buNone/>
            </a:pPr>
            <a:r>
              <a:rPr lang="en" sz="1100"/>
              <a:t>Anger         Disgust         Fear     Happiness   sadness    Surprise       Neutral</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27" name="Shape 227"/>
        <p:cNvGrpSpPr/>
        <p:nvPr/>
      </p:nvGrpSpPr>
      <p:grpSpPr>
        <a:xfrm>
          <a:off x="0" y="0"/>
          <a:ext cx="0" cy="0"/>
          <a:chOff x="0" y="0"/>
          <a:chExt cx="0" cy="0"/>
        </a:xfrm>
      </p:grpSpPr>
      <p:sp>
        <p:nvSpPr>
          <p:cNvPr id="228" name="Shape 228"/>
          <p:cNvSpPr txBox="1"/>
          <p:nvPr>
            <p:ph type="title"/>
          </p:nvPr>
        </p:nvSpPr>
        <p:spPr>
          <a:xfrm>
            <a:off x="311700" y="445025"/>
            <a:ext cx="8520600" cy="613200"/>
          </a:xfrm>
          <a:prstGeom prst="rect">
            <a:avLst/>
          </a:prstGeom>
        </p:spPr>
        <p:txBody>
          <a:bodyPr anchorCtr="0" anchor="t" bIns="91425" lIns="91425" rIns="91425" tIns="91425">
            <a:noAutofit/>
          </a:bodyPr>
          <a:lstStyle/>
          <a:p>
            <a:pPr lvl="0" rtl="0">
              <a:spcBef>
                <a:spcPts val="0"/>
              </a:spcBef>
              <a:buNone/>
            </a:pPr>
            <a:r>
              <a:rPr lang="en"/>
              <a:t>Preprocessing</a:t>
            </a:r>
          </a:p>
        </p:txBody>
      </p:sp>
      <p:sp>
        <p:nvSpPr>
          <p:cNvPr id="229" name="Shape 229"/>
          <p:cNvSpPr txBox="1"/>
          <p:nvPr>
            <p:ph idx="1" type="body"/>
          </p:nvPr>
        </p:nvSpPr>
        <p:spPr>
          <a:xfrm>
            <a:off x="311700" y="1171600"/>
            <a:ext cx="3900300" cy="3397200"/>
          </a:xfrm>
          <a:prstGeom prst="rect">
            <a:avLst/>
          </a:prstGeom>
        </p:spPr>
        <p:txBody>
          <a:bodyPr anchorCtr="0" anchor="t" bIns="91425" lIns="91425" rIns="91425" tIns="91425">
            <a:noAutofit/>
          </a:bodyPr>
          <a:lstStyle/>
          <a:p>
            <a:pPr indent="-228600" lvl="0" marL="457200" rtl="0">
              <a:spcBef>
                <a:spcPts val="0"/>
              </a:spcBef>
              <a:buAutoNum type="arabicPeriod"/>
            </a:pPr>
            <a:r>
              <a:rPr lang="en"/>
              <a:t>Standardizing</a:t>
            </a:r>
          </a:p>
          <a:p>
            <a:pPr indent="-228600" lvl="0" marL="457200" rtl="0">
              <a:spcBef>
                <a:spcPts val="0"/>
              </a:spcBef>
              <a:buAutoNum type="arabicPeriod"/>
            </a:pPr>
            <a:r>
              <a:rPr lang="en"/>
              <a:t>Data Augmentation</a:t>
            </a:r>
          </a:p>
          <a:p>
            <a:pPr lvl="0" rtl="0">
              <a:spcBef>
                <a:spcPts val="0"/>
              </a:spcBef>
              <a:buNone/>
            </a:pPr>
            <a:r>
              <a:t/>
            </a:r>
            <a:endParaRPr/>
          </a:p>
          <a:p>
            <a:pPr indent="-228600" lvl="0" marL="457200" rtl="0">
              <a:spcBef>
                <a:spcPts val="0"/>
              </a:spcBef>
              <a:buClr>
                <a:schemeClr val="dk2"/>
              </a:buClr>
              <a:buAutoNum type="arabicPeriod"/>
            </a:pPr>
            <a:r>
              <a:rPr b="1" lang="en">
                <a:solidFill>
                  <a:schemeClr val="dk2"/>
                </a:solidFill>
              </a:rPr>
              <a:t>Histogram equalization</a:t>
            </a:r>
          </a:p>
          <a:p>
            <a:pPr indent="-228600" lvl="0" marL="914400" rtl="0">
              <a:spcBef>
                <a:spcPts val="0"/>
              </a:spcBef>
            </a:pPr>
            <a:r>
              <a:rPr lang="en"/>
              <a:t>Improves visual quality</a:t>
            </a:r>
          </a:p>
          <a:p>
            <a:pPr indent="-228600" lvl="0" marL="914400" rtl="0">
              <a:spcBef>
                <a:spcPts val="0"/>
              </a:spcBef>
            </a:pPr>
            <a:r>
              <a:rPr lang="en"/>
              <a:t>Improves contrast</a:t>
            </a:r>
          </a:p>
          <a:p>
            <a:pPr lvl="0" rtl="0">
              <a:spcBef>
                <a:spcPts val="0"/>
              </a:spcBef>
              <a:buNone/>
            </a:pPr>
            <a:r>
              <a:t/>
            </a:r>
            <a:endParaRPr/>
          </a:p>
        </p:txBody>
      </p:sp>
      <p:pic>
        <p:nvPicPr>
          <p:cNvPr id="230" name="Shape 230"/>
          <p:cNvPicPr preferRelativeResize="0"/>
          <p:nvPr/>
        </p:nvPicPr>
        <p:blipFill>
          <a:blip r:embed="rId3">
            <a:alphaModFix/>
          </a:blip>
          <a:stretch>
            <a:fillRect/>
          </a:stretch>
        </p:blipFill>
        <p:spPr>
          <a:xfrm>
            <a:off x="4655910" y="316823"/>
            <a:ext cx="3720250" cy="1782124"/>
          </a:xfrm>
          <a:prstGeom prst="rect">
            <a:avLst/>
          </a:prstGeom>
          <a:noFill/>
          <a:ln>
            <a:noFill/>
          </a:ln>
        </p:spPr>
      </p:pic>
      <p:pic>
        <p:nvPicPr>
          <p:cNvPr id="231" name="Shape 231"/>
          <p:cNvPicPr preferRelativeResize="0"/>
          <p:nvPr/>
        </p:nvPicPr>
        <p:blipFill>
          <a:blip r:embed="rId4">
            <a:alphaModFix/>
          </a:blip>
          <a:stretch>
            <a:fillRect/>
          </a:stretch>
        </p:blipFill>
        <p:spPr>
          <a:xfrm>
            <a:off x="4677937" y="2896549"/>
            <a:ext cx="3676175" cy="1873975"/>
          </a:xfrm>
          <a:prstGeom prst="rect">
            <a:avLst/>
          </a:prstGeom>
          <a:noFill/>
          <a:ln>
            <a:noFill/>
          </a:ln>
        </p:spPr>
      </p:pic>
      <p:cxnSp>
        <p:nvCxnSpPr>
          <p:cNvPr id="232" name="Shape 232"/>
          <p:cNvCxnSpPr/>
          <p:nvPr/>
        </p:nvCxnSpPr>
        <p:spPr>
          <a:xfrm>
            <a:off x="6588600" y="2260125"/>
            <a:ext cx="6900" cy="527400"/>
          </a:xfrm>
          <a:prstGeom prst="straightConnector1">
            <a:avLst/>
          </a:prstGeom>
          <a:noFill/>
          <a:ln cap="flat" cmpd="sng" w="28575">
            <a:solidFill>
              <a:schemeClr val="dk2"/>
            </a:solidFill>
            <a:prstDash val="solid"/>
            <a:round/>
            <a:headEnd len="lg" w="lg" type="none"/>
            <a:tailEnd len="lg" w="lg"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Training setup:</a:t>
            </a:r>
          </a:p>
        </p:txBody>
      </p:sp>
      <p:sp>
        <p:nvSpPr>
          <p:cNvPr id="238" name="Shape 238"/>
          <p:cNvSpPr txBox="1"/>
          <p:nvPr>
            <p:ph idx="1" type="body"/>
          </p:nvPr>
        </p:nvSpPr>
        <p:spPr>
          <a:xfrm>
            <a:off x="311700" y="1171600"/>
            <a:ext cx="8112300" cy="3397200"/>
          </a:xfrm>
          <a:prstGeom prst="rect">
            <a:avLst/>
          </a:prstGeom>
        </p:spPr>
        <p:txBody>
          <a:bodyPr anchorCtr="0" anchor="t" bIns="91425" lIns="91425" rIns="91425" tIns="91425">
            <a:noAutofit/>
          </a:bodyPr>
          <a:lstStyle/>
          <a:p>
            <a:pPr indent="-381000" lvl="0" marL="457200" rtl="0">
              <a:spcBef>
                <a:spcPts val="0"/>
              </a:spcBef>
              <a:buSzPct val="100000"/>
            </a:pPr>
            <a:r>
              <a:rPr lang="en" sz="2400"/>
              <a:t>Architecture: </a:t>
            </a:r>
            <a:r>
              <a:rPr lang="en" sz="2400"/>
              <a:t>GeForce GTX 860M, 4GB memory</a:t>
            </a:r>
          </a:p>
          <a:p>
            <a:pPr indent="-381000" lvl="0" marL="457200" rtl="0">
              <a:spcBef>
                <a:spcPts val="0"/>
              </a:spcBef>
              <a:buSzPct val="100000"/>
            </a:pPr>
            <a:r>
              <a:rPr lang="en" sz="2400"/>
              <a:t>Used keras with tensorflow backend</a:t>
            </a:r>
          </a:p>
          <a:p>
            <a:pPr indent="-381000" lvl="0" marL="457200" rtl="0">
              <a:spcBef>
                <a:spcPts val="0"/>
              </a:spcBef>
              <a:buSzPct val="100000"/>
            </a:pPr>
            <a:r>
              <a:rPr lang="en" sz="2400"/>
              <a:t> Used tensorboard for visualizations</a:t>
            </a:r>
          </a:p>
          <a:p>
            <a:pPr indent="-381000" lvl="0" marL="457200" rtl="0">
              <a:spcBef>
                <a:spcPts val="0"/>
              </a:spcBef>
              <a:buSzPct val="100000"/>
            </a:pPr>
            <a:r>
              <a:rPr lang="en" sz="2400"/>
              <a:t>If val-loss was stable for 25 epochs: half learning rate</a:t>
            </a:r>
          </a:p>
          <a:p>
            <a:pPr indent="-381000" lvl="0" marL="457200">
              <a:spcBef>
                <a:spcPts val="0"/>
              </a:spcBef>
              <a:buSzPct val="100000"/>
            </a:pPr>
            <a:r>
              <a:rPr lang="en" sz="2400"/>
              <a:t>Early stopping after 50</a:t>
            </a: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 name="Shape 242"/>
        <p:cNvGrpSpPr/>
        <p:nvPr/>
      </p:nvGrpSpPr>
      <p:grpSpPr>
        <a:xfrm>
          <a:off x="0" y="0"/>
          <a:ext cx="0" cy="0"/>
          <a:chOff x="0" y="0"/>
          <a:chExt cx="0" cy="0"/>
        </a:xfrm>
      </p:grpSpPr>
      <p:sp>
        <p:nvSpPr>
          <p:cNvPr id="243" name="Shape 243"/>
          <p:cNvSpPr txBox="1"/>
          <p:nvPr>
            <p:ph type="title"/>
          </p:nvPr>
        </p:nvSpPr>
        <p:spPr>
          <a:xfrm>
            <a:off x="265500" y="1382350"/>
            <a:ext cx="4045200" cy="1333200"/>
          </a:xfrm>
          <a:prstGeom prst="rect">
            <a:avLst/>
          </a:prstGeom>
        </p:spPr>
        <p:txBody>
          <a:bodyPr anchorCtr="0" anchor="b" bIns="91425" lIns="91425" rIns="91425" tIns="91425">
            <a:noAutofit/>
          </a:bodyPr>
          <a:lstStyle/>
          <a:p>
            <a:pPr lvl="0" rtl="0" algn="l">
              <a:spcBef>
                <a:spcPts val="0"/>
              </a:spcBef>
              <a:buClr>
                <a:schemeClr val="dk1"/>
              </a:buClr>
              <a:buSzPct val="25000"/>
              <a:buFont typeface="Arial"/>
              <a:buNone/>
            </a:pPr>
            <a:r>
              <a:rPr lang="en" sz="6000">
                <a:solidFill>
                  <a:schemeClr val="accent1"/>
                </a:solidFill>
              </a:rPr>
              <a:t>Experiment</a:t>
            </a:r>
          </a:p>
          <a:p>
            <a:pPr lvl="0" rtl="0">
              <a:spcBef>
                <a:spcPts val="0"/>
              </a:spcBef>
              <a:buNone/>
            </a:pPr>
            <a:r>
              <a:rPr lang="en"/>
              <a:t>Project</a:t>
            </a:r>
          </a:p>
        </p:txBody>
      </p:sp>
      <p:sp>
        <p:nvSpPr>
          <p:cNvPr id="244" name="Shape 244"/>
          <p:cNvSpPr txBox="1"/>
          <p:nvPr>
            <p:ph idx="1" type="subTitle"/>
          </p:nvPr>
        </p:nvSpPr>
        <p:spPr>
          <a:xfrm>
            <a:off x="265500" y="2769000"/>
            <a:ext cx="4045200" cy="1345500"/>
          </a:xfrm>
          <a:prstGeom prst="rect">
            <a:avLst/>
          </a:prstGeom>
        </p:spPr>
        <p:txBody>
          <a:bodyPr anchorCtr="0" anchor="t" bIns="91425" lIns="91425" rIns="91425" tIns="91425">
            <a:noAutofit/>
          </a:bodyPr>
          <a:lstStyle/>
          <a:p>
            <a:pPr lvl="0" rtl="0">
              <a:spcBef>
                <a:spcPts val="0"/>
              </a:spcBef>
              <a:buNone/>
            </a:pPr>
            <a:r>
              <a:rPr lang="en"/>
              <a:t>Facial Emotion Recognition using Cnn</a:t>
            </a:r>
          </a:p>
        </p:txBody>
      </p:sp>
      <p:sp>
        <p:nvSpPr>
          <p:cNvPr id="245" name="Shape 245"/>
          <p:cNvSpPr txBox="1"/>
          <p:nvPr>
            <p:ph idx="2" type="body"/>
          </p:nvPr>
        </p:nvSpPr>
        <p:spPr>
          <a:xfrm>
            <a:off x="4939500" y="724200"/>
            <a:ext cx="3837000" cy="3695100"/>
          </a:xfrm>
          <a:prstGeom prst="rect">
            <a:avLst/>
          </a:prstGeom>
        </p:spPr>
        <p:txBody>
          <a:bodyPr anchorCtr="0" anchor="ctr" bIns="91425" lIns="91425" rIns="91425" tIns="91425">
            <a:noAutofit/>
          </a:bodyPr>
          <a:lstStyle/>
          <a:p>
            <a:pPr indent="-228600" lvl="0" marL="457200" rtl="0">
              <a:spcBef>
                <a:spcPts val="0"/>
              </a:spcBef>
            </a:pPr>
            <a:r>
              <a:rPr lang="en"/>
              <a:t>Dataset</a:t>
            </a:r>
          </a:p>
          <a:p>
            <a:pPr indent="-228600" lvl="0" marL="457200" rtl="0">
              <a:spcBef>
                <a:spcPts val="0"/>
              </a:spcBef>
            </a:pPr>
            <a:r>
              <a:rPr lang="en"/>
              <a:t>Network models</a:t>
            </a:r>
          </a:p>
          <a:p>
            <a:pPr indent="-228600" lvl="0" marL="457200" rtl="0">
              <a:spcBef>
                <a:spcPts val="0"/>
              </a:spcBef>
            </a:pPr>
            <a:r>
              <a:rPr lang="en"/>
              <a:t>Training</a:t>
            </a:r>
          </a:p>
          <a:p>
            <a:pPr indent="-228600" lvl="0" marL="457200" rtl="0">
              <a:spcBef>
                <a:spcPts val="0"/>
              </a:spcBef>
              <a:buClr>
                <a:schemeClr val="dk2"/>
              </a:buClr>
            </a:pPr>
            <a:r>
              <a:rPr b="1" lang="en">
                <a:solidFill>
                  <a:schemeClr val="dk2"/>
                </a:solidFill>
              </a:rPr>
              <a:t>Results &amp; Discussion</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49" name="Shape 249"/>
        <p:cNvGrpSpPr/>
        <p:nvPr/>
      </p:nvGrpSpPr>
      <p:grpSpPr>
        <a:xfrm>
          <a:off x="0" y="0"/>
          <a:ext cx="0" cy="0"/>
          <a:chOff x="0" y="0"/>
          <a:chExt cx="0" cy="0"/>
        </a:xfrm>
      </p:grpSpPr>
      <p:sp>
        <p:nvSpPr>
          <p:cNvPr id="250" name="Shape 250"/>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Results: confusion matrix</a:t>
            </a:r>
          </a:p>
        </p:txBody>
      </p:sp>
      <p:sp>
        <p:nvSpPr>
          <p:cNvPr id="251" name="Shape 251"/>
          <p:cNvSpPr txBox="1"/>
          <p:nvPr>
            <p:ph idx="1" type="body"/>
          </p:nvPr>
        </p:nvSpPr>
        <p:spPr>
          <a:xfrm>
            <a:off x="311700" y="1171600"/>
            <a:ext cx="8520600" cy="3397200"/>
          </a:xfrm>
          <a:prstGeom prst="rect">
            <a:avLst/>
          </a:prstGeom>
        </p:spPr>
        <p:txBody>
          <a:bodyPr anchorCtr="0" anchor="t" bIns="91425" lIns="91425" rIns="91425" tIns="91425">
            <a:noAutofit/>
          </a:bodyPr>
          <a:lstStyle/>
          <a:p>
            <a:pPr lvl="0">
              <a:spcBef>
                <a:spcPts val="0"/>
              </a:spcBef>
              <a:buNone/>
            </a:pPr>
            <a:r>
              <a:t/>
            </a:r>
            <a:endParaRPr/>
          </a:p>
        </p:txBody>
      </p:sp>
      <p:pic>
        <p:nvPicPr>
          <p:cNvPr id="252" name="Shape 252"/>
          <p:cNvPicPr preferRelativeResize="0"/>
          <p:nvPr/>
        </p:nvPicPr>
        <p:blipFill>
          <a:blip r:embed="rId3">
            <a:alphaModFix/>
          </a:blip>
          <a:stretch>
            <a:fillRect/>
          </a:stretch>
        </p:blipFill>
        <p:spPr>
          <a:xfrm>
            <a:off x="667300" y="1612145"/>
            <a:ext cx="3321309" cy="3113908"/>
          </a:xfrm>
          <a:prstGeom prst="rect">
            <a:avLst/>
          </a:prstGeom>
          <a:noFill/>
          <a:ln>
            <a:noFill/>
          </a:ln>
        </p:spPr>
      </p:pic>
      <p:pic>
        <p:nvPicPr>
          <p:cNvPr id="253" name="Shape 253"/>
          <p:cNvPicPr preferRelativeResize="0"/>
          <p:nvPr/>
        </p:nvPicPr>
        <p:blipFill>
          <a:blip r:embed="rId4">
            <a:alphaModFix/>
          </a:blip>
          <a:stretch>
            <a:fillRect/>
          </a:stretch>
        </p:blipFill>
        <p:spPr>
          <a:xfrm>
            <a:off x="4020213" y="1472500"/>
            <a:ext cx="4732636" cy="33074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57" name="Shape 257"/>
        <p:cNvGrpSpPr/>
        <p:nvPr/>
      </p:nvGrpSpPr>
      <p:grpSpPr>
        <a:xfrm>
          <a:off x="0" y="0"/>
          <a:ext cx="0" cy="0"/>
          <a:chOff x="0" y="0"/>
          <a:chExt cx="0" cy="0"/>
        </a:xfrm>
      </p:grpSpPr>
      <p:sp>
        <p:nvSpPr>
          <p:cNvPr id="258" name="Shape 258"/>
          <p:cNvSpPr txBox="1"/>
          <p:nvPr>
            <p:ph type="title"/>
          </p:nvPr>
        </p:nvSpPr>
        <p:spPr>
          <a:xfrm>
            <a:off x="311700" y="445025"/>
            <a:ext cx="8520600" cy="613200"/>
          </a:xfrm>
          <a:prstGeom prst="rect">
            <a:avLst/>
          </a:prstGeom>
        </p:spPr>
        <p:txBody>
          <a:bodyPr anchorCtr="0" anchor="t" bIns="91425" lIns="91425" rIns="91425" tIns="91425">
            <a:noAutofit/>
          </a:bodyPr>
          <a:lstStyle/>
          <a:p>
            <a:pPr lvl="0" rtl="0">
              <a:spcBef>
                <a:spcPts val="0"/>
              </a:spcBef>
              <a:buNone/>
            </a:pPr>
            <a:r>
              <a:rPr lang="en"/>
              <a:t>Results: confusion matrix</a:t>
            </a:r>
          </a:p>
        </p:txBody>
      </p:sp>
      <p:sp>
        <p:nvSpPr>
          <p:cNvPr id="259" name="Shape 259"/>
          <p:cNvSpPr txBox="1"/>
          <p:nvPr>
            <p:ph idx="1" type="body"/>
          </p:nvPr>
        </p:nvSpPr>
        <p:spPr>
          <a:xfrm>
            <a:off x="311700" y="1171600"/>
            <a:ext cx="4249500" cy="3397200"/>
          </a:xfrm>
          <a:prstGeom prst="rect">
            <a:avLst/>
          </a:prstGeom>
        </p:spPr>
        <p:txBody>
          <a:bodyPr anchorCtr="0" anchor="t" bIns="91425" lIns="91425" rIns="91425" tIns="91425">
            <a:noAutofit/>
          </a:bodyPr>
          <a:lstStyle/>
          <a:p>
            <a:pPr indent="-228600" lvl="0" marL="457200" rtl="0">
              <a:spcBef>
                <a:spcPts val="0"/>
              </a:spcBef>
            </a:pPr>
            <a:r>
              <a:rPr lang="en"/>
              <a:t>Lower accuracy on negative emotions</a:t>
            </a:r>
          </a:p>
          <a:p>
            <a:pPr indent="-228600" lvl="0" marL="457200" rtl="0">
              <a:spcBef>
                <a:spcPts val="0"/>
              </a:spcBef>
            </a:pPr>
            <a:r>
              <a:rPr lang="en"/>
              <a:t>Disgust is confused with anger</a:t>
            </a:r>
          </a:p>
          <a:p>
            <a:pPr indent="-228600" lvl="0" marL="457200" rtl="0">
              <a:spcBef>
                <a:spcPts val="0"/>
              </a:spcBef>
            </a:pPr>
            <a:r>
              <a:rPr b="1" lang="en"/>
              <a:t>Compared to human:</a:t>
            </a:r>
          </a:p>
          <a:p>
            <a:pPr indent="-228600" lvl="1" marL="914400" rtl="0">
              <a:spcBef>
                <a:spcPts val="0"/>
              </a:spcBef>
            </a:pPr>
            <a:r>
              <a:rPr lang="en"/>
              <a:t>Human accuracy </a:t>
            </a:r>
            <a:r>
              <a:rPr lang="en"/>
              <a:t>65±5%</a:t>
            </a:r>
          </a:p>
          <a:p>
            <a:pPr indent="-228600" lvl="1" marL="914400" rtl="0">
              <a:spcBef>
                <a:spcPts val="0"/>
              </a:spcBef>
            </a:pPr>
            <a:r>
              <a:rPr lang="en"/>
              <a:t>Also struggling with negative emotions</a:t>
            </a:r>
          </a:p>
        </p:txBody>
      </p:sp>
      <p:pic>
        <p:nvPicPr>
          <p:cNvPr id="260" name="Shape 260"/>
          <p:cNvPicPr preferRelativeResize="0"/>
          <p:nvPr/>
        </p:nvPicPr>
        <p:blipFill>
          <a:blip r:embed="rId3">
            <a:alphaModFix/>
          </a:blip>
          <a:stretch>
            <a:fillRect/>
          </a:stretch>
        </p:blipFill>
        <p:spPr>
          <a:xfrm>
            <a:off x="5440950" y="1454895"/>
            <a:ext cx="3321309" cy="3113908"/>
          </a:xfrm>
          <a:prstGeom prst="rect">
            <a:avLst/>
          </a:prstGeom>
          <a:noFill/>
          <a:ln>
            <a:noFill/>
          </a:ln>
        </p:spPr>
      </p:pic>
      <p:pic>
        <p:nvPicPr>
          <p:cNvPr id="261" name="Shape 261"/>
          <p:cNvPicPr preferRelativeResize="0"/>
          <p:nvPr/>
        </p:nvPicPr>
        <p:blipFill>
          <a:blip r:embed="rId4">
            <a:alphaModFix/>
          </a:blip>
          <a:stretch>
            <a:fillRect/>
          </a:stretch>
        </p:blipFill>
        <p:spPr>
          <a:xfrm flipH="1">
            <a:off x="8832300" y="1588752"/>
            <a:ext cx="154774" cy="257689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5" name="Shape 265"/>
        <p:cNvGrpSpPr/>
        <p:nvPr/>
      </p:nvGrpSpPr>
      <p:grpSpPr>
        <a:xfrm>
          <a:off x="0" y="0"/>
          <a:ext cx="0" cy="0"/>
          <a:chOff x="0" y="0"/>
          <a:chExt cx="0" cy="0"/>
        </a:xfrm>
      </p:grpSpPr>
      <p:sp>
        <p:nvSpPr>
          <p:cNvPr id="266" name="Shape 266"/>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Accuracy: Preprocessing comparison</a:t>
            </a:r>
          </a:p>
        </p:txBody>
      </p:sp>
      <p:sp>
        <p:nvSpPr>
          <p:cNvPr id="267" name="Shape 267"/>
          <p:cNvSpPr txBox="1"/>
          <p:nvPr>
            <p:ph idx="1" type="body"/>
          </p:nvPr>
        </p:nvSpPr>
        <p:spPr>
          <a:xfrm>
            <a:off x="311700" y="1171600"/>
            <a:ext cx="8520600" cy="3397200"/>
          </a:xfrm>
          <a:prstGeom prst="rect">
            <a:avLst/>
          </a:prstGeom>
        </p:spPr>
        <p:txBody>
          <a:bodyPr anchorCtr="0" anchor="t" bIns="91425" lIns="91425" rIns="91425" tIns="91425">
            <a:noAutofit/>
          </a:bodyPr>
          <a:lstStyle/>
          <a:p>
            <a:pPr indent="-228600" lvl="0" marL="457200">
              <a:spcBef>
                <a:spcPts val="0"/>
              </a:spcBef>
            </a:pPr>
            <a:r>
              <a:rPr lang="en"/>
              <a:t>Data augmentation? Yes! It helps</a:t>
            </a:r>
          </a:p>
          <a:p>
            <a:pPr indent="-228600" lvl="0" marL="457200">
              <a:spcBef>
                <a:spcPts val="0"/>
              </a:spcBef>
            </a:pPr>
            <a:r>
              <a:rPr lang="en"/>
              <a:t>Histogram equalization? Well … It was the same.</a:t>
            </a:r>
          </a:p>
        </p:txBody>
      </p:sp>
      <p:graphicFrame>
        <p:nvGraphicFramePr>
          <p:cNvPr id="268" name="Shape 268"/>
          <p:cNvGraphicFramePr/>
          <p:nvPr/>
        </p:nvGraphicFramePr>
        <p:xfrm>
          <a:off x="1281250" y="2042600"/>
          <a:ext cx="3000000" cy="3000000"/>
        </p:xfrm>
        <a:graphic>
          <a:graphicData uri="http://schemas.openxmlformats.org/drawingml/2006/table">
            <a:tbl>
              <a:tblPr>
                <a:noFill/>
                <a:tableStyleId>{02665AAE-40F8-4FD8-80D5-A94AF27B5751}</a:tableStyleId>
              </a:tblPr>
              <a:tblGrid>
                <a:gridCol w="2413000"/>
                <a:gridCol w="2413000"/>
                <a:gridCol w="2413000"/>
              </a:tblGrid>
              <a:tr h="471550">
                <a:tc>
                  <a:txBody>
                    <a:bodyPr>
                      <a:noAutofit/>
                    </a:bodyPr>
                    <a:lstStyle/>
                    <a:p>
                      <a:pPr lvl="0">
                        <a:spcBef>
                          <a:spcPts val="0"/>
                        </a:spcBef>
                        <a:buNone/>
                      </a:pPr>
                      <a:r>
                        <a:t/>
                      </a:r>
                      <a:endParaRPr/>
                    </a:p>
                  </a:txBody>
                  <a:tcPr marT="91425" marB="91425" marR="91425" marL="91425"/>
                </a:tc>
                <a:tc>
                  <a:txBody>
                    <a:bodyPr>
                      <a:noAutofit/>
                    </a:bodyPr>
                    <a:lstStyle/>
                    <a:p>
                      <a:pPr lvl="0">
                        <a:spcBef>
                          <a:spcPts val="0"/>
                        </a:spcBef>
                        <a:buNone/>
                      </a:pPr>
                      <a:r>
                        <a:rPr lang="en"/>
                        <a:t>Medium Network(val-acc)</a:t>
                      </a:r>
                    </a:p>
                  </a:txBody>
                  <a:tcPr marT="91425" marB="91425" marR="91425" marL="91425"/>
                </a:tc>
                <a:tc>
                  <a:txBody>
                    <a:bodyPr>
                      <a:noAutofit/>
                    </a:bodyPr>
                    <a:lstStyle/>
                    <a:p>
                      <a:pPr lvl="0">
                        <a:spcBef>
                          <a:spcPts val="0"/>
                        </a:spcBef>
                        <a:buClr>
                          <a:schemeClr val="dk1"/>
                        </a:buClr>
                        <a:buSzPct val="78571"/>
                        <a:buFont typeface="Arial"/>
                        <a:buNone/>
                      </a:pPr>
                      <a:r>
                        <a:rPr lang="en">
                          <a:solidFill>
                            <a:schemeClr val="dk1"/>
                          </a:solidFill>
                        </a:rPr>
                        <a:t>Medium Network(test-acc)</a:t>
                      </a:r>
                    </a:p>
                  </a:txBody>
                  <a:tcPr marT="91425" marB="91425" marR="91425" marL="91425"/>
                </a:tc>
              </a:tr>
              <a:tr h="381000">
                <a:tc>
                  <a:txBody>
                    <a:bodyPr>
                      <a:noAutofit/>
                    </a:bodyPr>
                    <a:lstStyle/>
                    <a:p>
                      <a:pPr lvl="0">
                        <a:spcBef>
                          <a:spcPts val="0"/>
                        </a:spcBef>
                        <a:buNone/>
                      </a:pPr>
                      <a:r>
                        <a:rPr lang="en"/>
                        <a:t>Normalization</a:t>
                      </a:r>
                    </a:p>
                  </a:txBody>
                  <a:tcPr marT="91425" marB="91425" marR="91425" marL="91425"/>
                </a:tc>
                <a:tc>
                  <a:txBody>
                    <a:bodyPr>
                      <a:noAutofit/>
                    </a:bodyPr>
                    <a:lstStyle/>
                    <a:p>
                      <a:pPr lvl="0" algn="ctr">
                        <a:spcBef>
                          <a:spcPts val="0"/>
                        </a:spcBef>
                        <a:buNone/>
                      </a:pPr>
                      <a:r>
                        <a:rPr lang="en"/>
                        <a:t>55.8%</a:t>
                      </a:r>
                    </a:p>
                  </a:txBody>
                  <a:tcPr marT="91425" marB="91425" marR="91425" marL="91425"/>
                </a:tc>
                <a:tc>
                  <a:txBody>
                    <a:bodyPr>
                      <a:noAutofit/>
                    </a:bodyPr>
                    <a:lstStyle/>
                    <a:p>
                      <a:pPr lvl="0" algn="ctr">
                        <a:spcBef>
                          <a:spcPts val="0"/>
                        </a:spcBef>
                        <a:buNone/>
                      </a:pPr>
                      <a:r>
                        <a:rPr lang="en"/>
                        <a:t>56.42%</a:t>
                      </a:r>
                    </a:p>
                  </a:txBody>
                  <a:tcPr marT="91425" marB="91425" marR="91425" marL="91425"/>
                </a:tc>
              </a:tr>
              <a:tr h="381000">
                <a:tc>
                  <a:txBody>
                    <a:bodyPr>
                      <a:noAutofit/>
                    </a:bodyPr>
                    <a:lstStyle/>
                    <a:p>
                      <a:pPr lvl="0">
                        <a:spcBef>
                          <a:spcPts val="0"/>
                        </a:spcBef>
                        <a:buNone/>
                      </a:pPr>
                      <a:r>
                        <a:rPr lang="en"/>
                        <a:t>Norm. + data </a:t>
                      </a:r>
                      <a:r>
                        <a:rPr lang="en"/>
                        <a:t>augmentation</a:t>
                      </a:r>
                    </a:p>
                  </a:txBody>
                  <a:tcPr marT="91425" marB="91425" marR="91425" marL="91425"/>
                </a:tc>
                <a:tc>
                  <a:txBody>
                    <a:bodyPr>
                      <a:noAutofit/>
                    </a:bodyPr>
                    <a:lstStyle/>
                    <a:p>
                      <a:pPr lvl="0" algn="ctr">
                        <a:spcBef>
                          <a:spcPts val="0"/>
                        </a:spcBef>
                        <a:buNone/>
                      </a:pPr>
                      <a:r>
                        <a:rPr lang="en"/>
                        <a:t>61.0%</a:t>
                      </a:r>
                    </a:p>
                  </a:txBody>
                  <a:tcPr marT="91425" marB="91425" marR="91425" marL="91425"/>
                </a:tc>
                <a:tc>
                  <a:txBody>
                    <a:bodyPr>
                      <a:noAutofit/>
                    </a:bodyPr>
                    <a:lstStyle/>
                    <a:p>
                      <a:pPr lvl="0" algn="ctr">
                        <a:spcBef>
                          <a:spcPts val="0"/>
                        </a:spcBef>
                        <a:buNone/>
                      </a:pPr>
                      <a:r>
                        <a:rPr lang="en"/>
                        <a:t>63.1%</a:t>
                      </a:r>
                    </a:p>
                  </a:txBody>
                  <a:tcPr marT="91425" marB="91425" marR="91425" marL="91425"/>
                </a:tc>
              </a:tr>
              <a:tr h="381000">
                <a:tc>
                  <a:txBody>
                    <a:bodyPr>
                      <a:noAutofit/>
                    </a:bodyPr>
                    <a:lstStyle/>
                    <a:p>
                      <a:pPr lvl="0">
                        <a:spcBef>
                          <a:spcPts val="0"/>
                        </a:spcBef>
                        <a:buNone/>
                      </a:pPr>
                      <a:r>
                        <a:rPr lang="en"/>
                        <a:t>Norm. + Aug + histogram equalization</a:t>
                      </a:r>
                    </a:p>
                  </a:txBody>
                  <a:tcPr marT="91425" marB="91425" marR="91425" marL="91425"/>
                </a:tc>
                <a:tc>
                  <a:txBody>
                    <a:bodyPr>
                      <a:noAutofit/>
                    </a:bodyPr>
                    <a:lstStyle/>
                    <a:p>
                      <a:pPr lvl="0" algn="ctr">
                        <a:spcBef>
                          <a:spcPts val="0"/>
                        </a:spcBef>
                        <a:buNone/>
                      </a:pPr>
                      <a:r>
                        <a:rPr lang="en"/>
                        <a:t>58.1%</a:t>
                      </a:r>
                    </a:p>
                  </a:txBody>
                  <a:tcPr marT="91425" marB="91425" marR="91425" marL="91425"/>
                </a:tc>
                <a:tc>
                  <a:txBody>
                    <a:bodyPr>
                      <a:noAutofit/>
                    </a:bodyPr>
                    <a:lstStyle/>
                    <a:p>
                      <a:pPr lvl="0" algn="ctr">
                        <a:spcBef>
                          <a:spcPts val="0"/>
                        </a:spcBef>
                        <a:buNone/>
                      </a:pPr>
                      <a:r>
                        <a:rPr lang="en"/>
                        <a:t>60.1%</a:t>
                      </a:r>
                    </a:p>
                  </a:txBody>
                  <a:tcPr marT="91425" marB="91425" marR="91425" marL="91425"/>
                </a:tc>
              </a:tr>
            </a:tbl>
          </a:graphicData>
        </a:graphic>
      </p:graphicFrame>
      <p:cxnSp>
        <p:nvCxnSpPr>
          <p:cNvPr id="269" name="Shape 269"/>
          <p:cNvCxnSpPr/>
          <p:nvPr/>
        </p:nvCxnSpPr>
        <p:spPr>
          <a:xfrm>
            <a:off x="5540725" y="2548300"/>
            <a:ext cx="0" cy="643800"/>
          </a:xfrm>
          <a:prstGeom prst="straightConnector1">
            <a:avLst/>
          </a:prstGeom>
          <a:noFill/>
          <a:ln cap="flat" cmpd="sng" w="28575">
            <a:solidFill>
              <a:schemeClr val="dk2"/>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000"/>
                                        <p:tgtEl>
                                          <p:spTgt spid="2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Clr>
                <a:schemeClr val="dk1"/>
              </a:buClr>
              <a:buSzPct val="36666"/>
              <a:buFont typeface="Arial"/>
              <a:buNone/>
            </a:pPr>
            <a:r>
              <a:rPr lang="en"/>
              <a:t>Accuracy:Comparing networks </a:t>
            </a:r>
          </a:p>
        </p:txBody>
      </p:sp>
      <p:sp>
        <p:nvSpPr>
          <p:cNvPr id="275" name="Shape 275"/>
          <p:cNvSpPr txBox="1"/>
          <p:nvPr>
            <p:ph idx="1" type="body"/>
          </p:nvPr>
        </p:nvSpPr>
        <p:spPr>
          <a:xfrm>
            <a:off x="284300" y="1185300"/>
            <a:ext cx="8520600" cy="3397200"/>
          </a:xfrm>
          <a:prstGeom prst="rect">
            <a:avLst/>
          </a:prstGeom>
        </p:spPr>
        <p:txBody>
          <a:bodyPr anchorCtr="0" anchor="t" bIns="91425" lIns="91425" rIns="91425" tIns="91425">
            <a:noAutofit/>
          </a:bodyPr>
          <a:lstStyle/>
          <a:p>
            <a:pPr indent="-228600" lvl="0" marL="457200" rtl="0" algn="l">
              <a:lnSpc>
                <a:spcPct val="100000"/>
              </a:lnSpc>
              <a:spcBef>
                <a:spcPts val="0"/>
              </a:spcBef>
              <a:spcAft>
                <a:spcPts val="0"/>
              </a:spcAft>
            </a:pPr>
            <a:r>
              <a:rPr lang="en"/>
              <a:t>Accuracy increases as we go deeper trough network</a:t>
            </a:r>
          </a:p>
          <a:p>
            <a:pPr indent="-228600" lvl="0" marL="457200" rtl="0" algn="l">
              <a:lnSpc>
                <a:spcPct val="100000"/>
              </a:lnSpc>
              <a:spcBef>
                <a:spcPts val="0"/>
              </a:spcBef>
              <a:spcAft>
                <a:spcPts val="0"/>
              </a:spcAft>
            </a:pPr>
            <a:r>
              <a:rPr lang="en"/>
              <a:t>Data augmentation helps a lot.</a:t>
            </a:r>
          </a:p>
          <a:p>
            <a:pPr indent="-228600" lvl="0" marL="457200" rtl="0" algn="l">
              <a:lnSpc>
                <a:spcPct val="100000"/>
              </a:lnSpc>
              <a:spcBef>
                <a:spcPts val="0"/>
              </a:spcBef>
              <a:spcAft>
                <a:spcPts val="0"/>
              </a:spcAft>
            </a:pPr>
            <a:r>
              <a:rPr lang="en"/>
              <a:t>Adding 1 layer to shallow network increased accuracy about 10%</a:t>
            </a:r>
          </a:p>
          <a:p>
            <a:pPr lvl="0" rtl="0" algn="l">
              <a:lnSpc>
                <a:spcPct val="100000"/>
              </a:lnSpc>
              <a:spcBef>
                <a:spcPts val="0"/>
              </a:spcBef>
              <a:spcAft>
                <a:spcPts val="0"/>
              </a:spcAft>
              <a:buNone/>
            </a:pPr>
            <a:r>
              <a:t/>
            </a:r>
            <a:endParaRPr/>
          </a:p>
          <a:p>
            <a:pPr lvl="0" rtl="0" algn="ctr">
              <a:lnSpc>
                <a:spcPct val="100000"/>
              </a:lnSpc>
              <a:spcBef>
                <a:spcPts val="0"/>
              </a:spcBef>
              <a:spcAft>
                <a:spcPts val="0"/>
              </a:spcAft>
              <a:buNone/>
            </a:pPr>
            <a:r>
              <a:t/>
            </a:r>
            <a:endParaRPr sz="1400">
              <a:solidFill>
                <a:srgbClr val="000000"/>
              </a:solidFill>
              <a:latin typeface="Arial"/>
              <a:ea typeface="Arial"/>
              <a:cs typeface="Arial"/>
              <a:sym typeface="Arial"/>
            </a:endParaRPr>
          </a:p>
          <a:p>
            <a:pPr lvl="0" rtl="0" algn="ctr">
              <a:lnSpc>
                <a:spcPct val="100000"/>
              </a:lnSpc>
              <a:spcBef>
                <a:spcPts val="0"/>
              </a:spcBef>
              <a:spcAft>
                <a:spcPts val="0"/>
              </a:spcAft>
              <a:buNone/>
            </a:pPr>
            <a:r>
              <a:t/>
            </a:r>
            <a:endParaRPr sz="1400">
              <a:solidFill>
                <a:srgbClr val="000000"/>
              </a:solidFill>
              <a:latin typeface="Arial"/>
              <a:ea typeface="Arial"/>
              <a:cs typeface="Arial"/>
              <a:sym typeface="Arial"/>
            </a:endParaRPr>
          </a:p>
          <a:p>
            <a:pPr lvl="0">
              <a:spcBef>
                <a:spcPts val="0"/>
              </a:spcBef>
              <a:buNone/>
            </a:pPr>
            <a:r>
              <a:t/>
            </a:r>
            <a:endParaRPr/>
          </a:p>
        </p:txBody>
      </p:sp>
      <p:graphicFrame>
        <p:nvGraphicFramePr>
          <p:cNvPr id="276" name="Shape 276"/>
          <p:cNvGraphicFramePr/>
          <p:nvPr/>
        </p:nvGraphicFramePr>
        <p:xfrm>
          <a:off x="645675" y="2431750"/>
          <a:ext cx="3000000" cy="3000000"/>
        </p:xfrm>
        <a:graphic>
          <a:graphicData uri="http://schemas.openxmlformats.org/drawingml/2006/table">
            <a:tbl>
              <a:tblPr>
                <a:noFill/>
                <a:tableStyleId>{02665AAE-40F8-4FD8-80D5-A94AF27B5751}</a:tableStyleId>
              </a:tblPr>
              <a:tblGrid>
                <a:gridCol w="1308775"/>
                <a:gridCol w="1308775"/>
                <a:gridCol w="1308775"/>
                <a:gridCol w="1308775"/>
                <a:gridCol w="1308775"/>
                <a:gridCol w="1308775"/>
              </a:tblGrid>
              <a:tr h="396225">
                <a:tc>
                  <a:txBody>
                    <a:bodyPr>
                      <a:noAutofit/>
                    </a:bodyPr>
                    <a:lstStyle/>
                    <a:p>
                      <a:pPr lvl="0">
                        <a:spcBef>
                          <a:spcPts val="0"/>
                        </a:spcBef>
                        <a:buNone/>
                      </a:pPr>
                      <a:r>
                        <a:t/>
                      </a:r>
                      <a:endParaRPr/>
                    </a:p>
                  </a:txBody>
                  <a:tcPr marT="91425" marB="91425" marR="91425" marL="91425"/>
                </a:tc>
                <a:tc>
                  <a:txBody>
                    <a:bodyPr>
                      <a:noAutofit/>
                    </a:bodyPr>
                    <a:lstStyle/>
                    <a:p>
                      <a:pPr lvl="0" rtl="0" algn="ctr">
                        <a:spcBef>
                          <a:spcPts val="0"/>
                        </a:spcBef>
                        <a:buClr>
                          <a:schemeClr val="dk1"/>
                        </a:buClr>
                        <a:buSzPct val="78571"/>
                        <a:buFont typeface="Arial"/>
                        <a:buNone/>
                      </a:pPr>
                      <a:r>
                        <a:rPr b="1" lang="en">
                          <a:solidFill>
                            <a:schemeClr val="dk1"/>
                          </a:solidFill>
                        </a:rPr>
                        <a:t>Shallow:N</a:t>
                      </a:r>
                    </a:p>
                  </a:txBody>
                  <a:tcPr marT="91425" marB="91425" marR="91425" marL="91425">
                    <a:lnR cap="flat" cmpd="sng" w="38100">
                      <a:solidFill>
                        <a:srgbClr val="9E9E9E"/>
                      </a:solidFill>
                      <a:prstDash val="solid"/>
                      <a:round/>
                      <a:headEnd len="med" w="med" type="none"/>
                      <a:tailEnd len="med" w="med" type="none"/>
                    </a:lnR>
                    <a:lnB cap="flat" cmpd="sng" w="9525">
                      <a:solidFill>
                        <a:srgbClr val="9E9E9E"/>
                      </a:solidFill>
                      <a:prstDash val="solid"/>
                      <a:round/>
                      <a:headEnd len="med" w="med" type="none"/>
                      <a:tailEnd len="med" w="med" type="none"/>
                    </a:lnB>
                  </a:tcPr>
                </a:tc>
                <a:tc>
                  <a:txBody>
                    <a:bodyPr>
                      <a:noAutofit/>
                    </a:bodyPr>
                    <a:lstStyle/>
                    <a:p>
                      <a:pPr lvl="0" rtl="0" algn="ctr">
                        <a:spcBef>
                          <a:spcPts val="0"/>
                        </a:spcBef>
                        <a:buClr>
                          <a:schemeClr val="dk1"/>
                        </a:buClr>
                        <a:buSzPct val="78571"/>
                        <a:buFont typeface="Arial"/>
                        <a:buNone/>
                      </a:pPr>
                      <a:r>
                        <a:rPr b="1" lang="en">
                          <a:solidFill>
                            <a:schemeClr val="dk1"/>
                          </a:solidFill>
                        </a:rPr>
                        <a:t>Medium: N</a:t>
                      </a:r>
                    </a:p>
                  </a:txBody>
                  <a:tcPr marT="91425" marB="91425" marR="91425" marL="91425">
                    <a:lnL cap="flat" cmpd="sng" w="38100">
                      <a:solidFill>
                        <a:srgbClr val="9E9E9E"/>
                      </a:solidFill>
                      <a:prstDash val="solid"/>
                      <a:round/>
                      <a:headEnd len="med" w="med" type="none"/>
                      <a:tailEnd len="med" w="med" type="none"/>
                    </a:lnL>
                    <a:lnB cap="flat" cmpd="sng" w="9525">
                      <a:solidFill>
                        <a:srgbClr val="9E9E9E"/>
                      </a:solidFill>
                      <a:prstDash val="solid"/>
                      <a:round/>
                      <a:headEnd len="med" w="med" type="none"/>
                      <a:tailEnd len="med" w="med" type="none"/>
                    </a:lnB>
                  </a:tcPr>
                </a:tc>
                <a:tc>
                  <a:txBody>
                    <a:bodyPr>
                      <a:noAutofit/>
                    </a:bodyPr>
                    <a:lstStyle/>
                    <a:p>
                      <a:pPr lvl="0" rtl="0" algn="ctr">
                        <a:spcBef>
                          <a:spcPts val="0"/>
                        </a:spcBef>
                        <a:buNone/>
                      </a:pPr>
                      <a:r>
                        <a:rPr b="1" lang="en">
                          <a:solidFill>
                            <a:schemeClr val="dk1"/>
                          </a:solidFill>
                        </a:rPr>
                        <a:t>Medium:N+A</a:t>
                      </a:r>
                    </a:p>
                  </a:txBody>
                  <a:tcPr marT="91425" marB="91425" marR="91425" marL="91425">
                    <a:lnR cap="flat" cmpd="sng" w="38100">
                      <a:solidFill>
                        <a:srgbClr val="9E9E9E"/>
                      </a:solidFill>
                      <a:prstDash val="solid"/>
                      <a:round/>
                      <a:headEnd len="med" w="med" type="none"/>
                      <a:tailEnd len="med" w="med" type="none"/>
                    </a:lnR>
                    <a:lnB cap="flat" cmpd="sng" w="9525">
                      <a:solidFill>
                        <a:srgbClr val="9E9E9E"/>
                      </a:solidFill>
                      <a:prstDash val="solid"/>
                      <a:round/>
                      <a:headEnd len="med" w="med" type="none"/>
                      <a:tailEnd len="med" w="med" type="none"/>
                    </a:lnB>
                  </a:tcPr>
                </a:tc>
                <a:tc>
                  <a:txBody>
                    <a:bodyPr>
                      <a:noAutofit/>
                    </a:bodyPr>
                    <a:lstStyle/>
                    <a:p>
                      <a:pPr lvl="0" rtl="0" algn="ctr">
                        <a:spcBef>
                          <a:spcPts val="0"/>
                        </a:spcBef>
                        <a:buClr>
                          <a:schemeClr val="dk1"/>
                        </a:buClr>
                        <a:buSzPct val="78571"/>
                        <a:buFont typeface="Arial"/>
                        <a:buNone/>
                      </a:pPr>
                      <a:r>
                        <a:rPr b="1" lang="en">
                          <a:solidFill>
                            <a:schemeClr val="dk1"/>
                          </a:solidFill>
                        </a:rPr>
                        <a:t>Deep:N</a:t>
                      </a:r>
                    </a:p>
                  </a:txBody>
                  <a:tcPr marT="91425" marB="91425" marR="91425" marL="91425">
                    <a:lnL cap="flat" cmpd="sng" w="38100">
                      <a:solidFill>
                        <a:srgbClr val="9E9E9E"/>
                      </a:solidFill>
                      <a:prstDash val="solid"/>
                      <a:round/>
                      <a:headEnd len="med" w="med" type="none"/>
                      <a:tailEnd len="med" w="med" type="none"/>
                    </a:lnL>
                    <a:lnR cap="flat" cmpd="sng" w="38100">
                      <a:solidFill>
                        <a:srgbClr val="9E9E9E"/>
                      </a:solidFill>
                      <a:prstDash val="solid"/>
                      <a:round/>
                      <a:headEnd len="med" w="med" type="none"/>
                      <a:tailEnd len="med" w="med" type="none"/>
                    </a:lnR>
                    <a:lnB cap="flat" cmpd="sng" w="9525">
                      <a:solidFill>
                        <a:srgbClr val="9E9E9E"/>
                      </a:solidFill>
                      <a:prstDash val="solid"/>
                      <a:round/>
                      <a:headEnd len="med" w="med" type="none"/>
                      <a:tailEnd len="med" w="med" type="none"/>
                    </a:lnB>
                  </a:tcPr>
                </a:tc>
                <a:tc>
                  <a:txBody>
                    <a:bodyPr>
                      <a:noAutofit/>
                    </a:bodyPr>
                    <a:lstStyle/>
                    <a:p>
                      <a:pPr lvl="0" rtl="0" algn="ctr">
                        <a:spcBef>
                          <a:spcPts val="0"/>
                        </a:spcBef>
                        <a:buClr>
                          <a:schemeClr val="dk1"/>
                        </a:buClr>
                        <a:buSzPct val="78571"/>
                        <a:buFont typeface="Arial"/>
                        <a:buNone/>
                      </a:pPr>
                      <a:r>
                        <a:rPr b="1" lang="en">
                          <a:solidFill>
                            <a:schemeClr val="dk1"/>
                          </a:solidFill>
                        </a:rPr>
                        <a:t>Deep:N+A</a:t>
                      </a:r>
                    </a:p>
                  </a:txBody>
                  <a:tcPr marT="91425" marB="91425" marR="91425" marL="91425">
                    <a:lnL cap="flat" cmpd="sng" w="38100">
                      <a:solidFill>
                        <a:srgbClr val="9E9E9E"/>
                      </a:solidFill>
                      <a:prstDash val="solid"/>
                      <a:round/>
                      <a:headEnd len="med" w="med" type="none"/>
                      <a:tailEnd len="med" w="med" type="none"/>
                    </a:lnL>
                    <a:lnB cap="flat" cmpd="sng" w="9525">
                      <a:solidFill>
                        <a:srgbClr val="9E9E9E"/>
                      </a:solidFill>
                      <a:prstDash val="solid"/>
                      <a:round/>
                      <a:headEnd len="med" w="med" type="none"/>
                      <a:tailEnd len="med" w="med" type="none"/>
                    </a:lnB>
                  </a:tcPr>
                </a:tc>
              </a:tr>
              <a:tr h="396225">
                <a:tc>
                  <a:txBody>
                    <a:bodyPr>
                      <a:noAutofit/>
                    </a:bodyPr>
                    <a:lstStyle/>
                    <a:p>
                      <a:pPr lvl="0" algn="ctr">
                        <a:spcBef>
                          <a:spcPts val="0"/>
                        </a:spcBef>
                        <a:buNone/>
                      </a:pPr>
                      <a:r>
                        <a:rPr lang="en"/>
                        <a:t>Validation</a:t>
                      </a:r>
                      <a:r>
                        <a:rPr lang="en"/>
                        <a:t> </a:t>
                      </a:r>
                      <a:r>
                        <a:rPr lang="en"/>
                        <a:t>Accuracy</a:t>
                      </a:r>
                    </a:p>
                  </a:txBody>
                  <a:tcPr marT="91425" marB="91425" marR="91425" marL="91425">
                    <a:lnR cap="flat" cmpd="sng" w="9525">
                      <a:solidFill>
                        <a:srgbClr val="9E9E9E"/>
                      </a:solidFill>
                      <a:prstDash val="solid"/>
                      <a:round/>
                      <a:headEnd len="med" w="med" type="none"/>
                      <a:tailEnd len="med" w="med" type="none"/>
                    </a:lnR>
                  </a:tcPr>
                </a:tc>
                <a:tc>
                  <a:txBody>
                    <a:bodyPr>
                      <a:noAutofit/>
                    </a:bodyPr>
                    <a:lstStyle/>
                    <a:p>
                      <a:pPr lvl="0" rtl="0" algn="ctr">
                        <a:spcBef>
                          <a:spcPts val="0"/>
                        </a:spcBef>
                        <a:buNone/>
                      </a:pPr>
                      <a:r>
                        <a:rPr lang="en">
                          <a:solidFill>
                            <a:schemeClr val="dk1"/>
                          </a:solidFill>
                        </a:rPr>
                        <a:t>46.64%</a:t>
                      </a:r>
                    </a:p>
                  </a:txBody>
                  <a:tcPr marT="91425" marB="91425" marR="91425" marL="91425">
                    <a:lnL cap="flat" cmpd="sng" w="9525">
                      <a:solidFill>
                        <a:srgbClr val="9E9E9E"/>
                      </a:solidFill>
                      <a:prstDash val="solid"/>
                      <a:round/>
                      <a:headEnd len="med" w="med" type="none"/>
                      <a:tailEnd len="med" w="med" type="none"/>
                    </a:lnL>
                    <a:lnR cap="flat" cmpd="sng" w="38100">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lgn="ctr">
                        <a:spcBef>
                          <a:spcPts val="0"/>
                        </a:spcBef>
                        <a:buNone/>
                      </a:pPr>
                      <a:r>
                        <a:rPr lang="en">
                          <a:solidFill>
                            <a:schemeClr val="dk1"/>
                          </a:solidFill>
                        </a:rPr>
                        <a:t>55.89%</a:t>
                      </a:r>
                    </a:p>
                  </a:txBody>
                  <a:tcPr marT="91425" marB="91425" marR="91425" marL="91425">
                    <a:lnL cap="flat" cmpd="sng" w="38100">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lgn="ctr">
                        <a:spcBef>
                          <a:spcPts val="0"/>
                        </a:spcBef>
                        <a:buClr>
                          <a:schemeClr val="dk1"/>
                        </a:buClr>
                        <a:buSzPct val="78571"/>
                        <a:buFont typeface="Arial"/>
                        <a:buNone/>
                      </a:pPr>
                      <a:r>
                        <a:rPr lang="en">
                          <a:solidFill>
                            <a:schemeClr val="dk1"/>
                          </a:solidFill>
                        </a:rPr>
                        <a:t>61.01%</a:t>
                      </a:r>
                    </a:p>
                    <a:p>
                      <a:pPr lvl="0" rtl="0" algn="ctr">
                        <a:spcBef>
                          <a:spcPts val="0"/>
                        </a:spcBef>
                        <a:buNone/>
                      </a:pPr>
                      <a:r>
                        <a:t/>
                      </a:r>
                      <a:endParaRPr>
                        <a:solidFill>
                          <a:schemeClr val="dk1"/>
                        </a:solidFill>
                      </a:endParaRPr>
                    </a:p>
                  </a:txBody>
                  <a:tcPr marT="91425" marB="91425" marR="91425" marL="91425">
                    <a:lnL cap="flat" cmpd="sng" w="9525">
                      <a:solidFill>
                        <a:srgbClr val="9E9E9E"/>
                      </a:solidFill>
                      <a:prstDash val="solid"/>
                      <a:round/>
                      <a:headEnd len="med" w="med" type="none"/>
                      <a:tailEnd len="med" w="med" type="none"/>
                    </a:lnL>
                    <a:lnR cap="flat" cmpd="sng" w="38100">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lgn="ctr">
                        <a:spcBef>
                          <a:spcPts val="0"/>
                        </a:spcBef>
                        <a:buNone/>
                      </a:pPr>
                      <a:r>
                        <a:rPr lang="en">
                          <a:solidFill>
                            <a:schemeClr val="dk1"/>
                          </a:solidFill>
                        </a:rPr>
                        <a:t>57.59%</a:t>
                      </a:r>
                    </a:p>
                  </a:txBody>
                  <a:tcPr marT="91425" marB="91425" marR="91425" marL="91425">
                    <a:lnL cap="flat" cmpd="sng" w="38100">
                      <a:solidFill>
                        <a:srgbClr val="9E9E9E"/>
                      </a:solidFill>
                      <a:prstDash val="solid"/>
                      <a:round/>
                      <a:headEnd len="med" w="med" type="none"/>
                      <a:tailEnd len="med" w="med" type="none"/>
                    </a:lnL>
                    <a:lnR cap="flat" cmpd="sng" w="38100">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lgn="ctr">
                        <a:spcBef>
                          <a:spcPts val="0"/>
                        </a:spcBef>
                        <a:buClr>
                          <a:schemeClr val="dk1"/>
                        </a:buClr>
                        <a:buSzPct val="78571"/>
                        <a:buFont typeface="Arial"/>
                        <a:buNone/>
                      </a:pPr>
                      <a:r>
                        <a:rPr lang="en">
                          <a:solidFill>
                            <a:schemeClr val="dk1"/>
                          </a:solidFill>
                        </a:rPr>
                        <a:t>67.70%</a:t>
                      </a:r>
                    </a:p>
                  </a:txBody>
                  <a:tcPr marT="91425" marB="91425" marR="91425" marL="91425">
                    <a:lnL cap="flat" cmpd="sng" w="38100">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96225">
                <a:tc>
                  <a:txBody>
                    <a:bodyPr>
                      <a:noAutofit/>
                    </a:bodyPr>
                    <a:lstStyle/>
                    <a:p>
                      <a:pPr lvl="0" algn="ctr">
                        <a:spcBef>
                          <a:spcPts val="0"/>
                        </a:spcBef>
                        <a:buNone/>
                      </a:pPr>
                      <a:r>
                        <a:rPr lang="en"/>
                        <a:t>Test </a:t>
                      </a:r>
                      <a:r>
                        <a:rPr lang="en"/>
                        <a:t>Accuracy</a:t>
                      </a:r>
                    </a:p>
                  </a:txBody>
                  <a:tcPr marT="91425" marB="91425" marR="91425" marL="91425">
                    <a:lnR cap="flat" cmpd="sng" w="9525">
                      <a:solidFill>
                        <a:srgbClr val="9E9E9E"/>
                      </a:solidFill>
                      <a:prstDash val="solid"/>
                      <a:round/>
                      <a:headEnd len="med" w="med" type="none"/>
                      <a:tailEnd len="med" w="med" type="none"/>
                    </a:lnR>
                  </a:tcPr>
                </a:tc>
                <a:tc>
                  <a:txBody>
                    <a:bodyPr>
                      <a:noAutofit/>
                    </a:bodyPr>
                    <a:lstStyle/>
                    <a:p>
                      <a:pPr lvl="0" rtl="0" algn="ctr">
                        <a:spcBef>
                          <a:spcPts val="0"/>
                        </a:spcBef>
                        <a:buNone/>
                      </a:pPr>
                      <a:r>
                        <a:rPr lang="en"/>
                        <a:t>48.06%</a:t>
                      </a:r>
                    </a:p>
                  </a:txBody>
                  <a:tcPr marT="91425" marB="91425" marR="91425" marL="91425">
                    <a:lnL cap="flat" cmpd="sng" w="9525">
                      <a:solidFill>
                        <a:srgbClr val="9E9E9E"/>
                      </a:solidFill>
                      <a:prstDash val="solid"/>
                      <a:round/>
                      <a:headEnd len="med" w="med" type="none"/>
                      <a:tailEnd len="med" w="med" type="none"/>
                    </a:lnL>
                    <a:lnR cap="flat" cmpd="sng" w="38100">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lgn="ctr">
                        <a:spcBef>
                          <a:spcPts val="0"/>
                        </a:spcBef>
                        <a:buClr>
                          <a:schemeClr val="dk1"/>
                        </a:buClr>
                        <a:buSzPct val="78571"/>
                        <a:buFont typeface="Arial"/>
                        <a:buNone/>
                      </a:pPr>
                      <a:r>
                        <a:rPr lang="en">
                          <a:solidFill>
                            <a:schemeClr val="dk1"/>
                          </a:solidFill>
                        </a:rPr>
                        <a:t>56.42%</a:t>
                      </a:r>
                    </a:p>
                  </a:txBody>
                  <a:tcPr marT="91425" marB="91425" marR="91425" marL="91425">
                    <a:lnL cap="flat" cmpd="sng" w="38100">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lgn="ctr">
                        <a:spcBef>
                          <a:spcPts val="0"/>
                        </a:spcBef>
                        <a:buClr>
                          <a:schemeClr val="dk1"/>
                        </a:buClr>
                        <a:buSzPct val="78571"/>
                        <a:buFont typeface="Arial"/>
                        <a:buNone/>
                      </a:pPr>
                      <a:r>
                        <a:rPr lang="en">
                          <a:solidFill>
                            <a:schemeClr val="dk1"/>
                          </a:solidFill>
                        </a:rPr>
                        <a:t>63.13%</a:t>
                      </a:r>
                    </a:p>
                  </a:txBody>
                  <a:tcPr marT="91425" marB="91425" marR="91425" marL="91425">
                    <a:lnL cap="flat" cmpd="sng" w="9525">
                      <a:solidFill>
                        <a:srgbClr val="9E9E9E"/>
                      </a:solidFill>
                      <a:prstDash val="solid"/>
                      <a:round/>
                      <a:headEnd len="med" w="med" type="none"/>
                      <a:tailEnd len="med" w="med" type="none"/>
                    </a:lnL>
                    <a:lnR cap="flat" cmpd="sng" w="38100">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lgn="ctr">
                        <a:spcBef>
                          <a:spcPts val="0"/>
                        </a:spcBef>
                        <a:buNone/>
                      </a:pPr>
                      <a:r>
                        <a:rPr lang="en"/>
                        <a:t>58.98%</a:t>
                      </a:r>
                    </a:p>
                  </a:txBody>
                  <a:tcPr marT="91425" marB="91425" marR="91425" marL="91425">
                    <a:lnL cap="flat" cmpd="sng" w="38100">
                      <a:solidFill>
                        <a:srgbClr val="9E9E9E"/>
                      </a:solidFill>
                      <a:prstDash val="solid"/>
                      <a:round/>
                      <a:headEnd len="med" w="med" type="none"/>
                      <a:tailEnd len="med" w="med" type="none"/>
                    </a:lnL>
                    <a:lnR cap="flat" cmpd="sng" w="38100">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lgn="ctr">
                        <a:spcBef>
                          <a:spcPts val="0"/>
                        </a:spcBef>
                        <a:buNone/>
                      </a:pPr>
                      <a:r>
                        <a:rPr b="1" lang="en"/>
                        <a:t> 68.23%</a:t>
                      </a:r>
                    </a:p>
                  </a:txBody>
                  <a:tcPr marT="91425" marB="91425" marR="91425" marL="91425">
                    <a:lnL cap="flat" cmpd="sng" w="38100">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bl>
          </a:graphicData>
        </a:graphic>
      </p:graphicFrame>
      <p:sp>
        <p:nvSpPr>
          <p:cNvPr id="277" name="Shape 277"/>
          <p:cNvSpPr/>
          <p:nvPr/>
        </p:nvSpPr>
        <p:spPr>
          <a:xfrm>
            <a:off x="7492650" y="3418675"/>
            <a:ext cx="684900" cy="613200"/>
          </a:xfrm>
          <a:prstGeom prst="teardrop">
            <a:avLst>
              <a:gd fmla="val 100000" name="adj"/>
            </a:avLst>
          </a:prstGeom>
          <a:noFill/>
          <a:ln cap="flat" cmpd="sng" w="2857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78" name="Shape 278"/>
          <p:cNvCxnSpPr/>
          <p:nvPr/>
        </p:nvCxnSpPr>
        <p:spPr>
          <a:xfrm flipH="1" rot="10800000">
            <a:off x="2992950" y="3328500"/>
            <a:ext cx="623400" cy="6900"/>
          </a:xfrm>
          <a:prstGeom prst="straightConnector1">
            <a:avLst/>
          </a:prstGeom>
          <a:noFill/>
          <a:ln cap="flat" cmpd="sng" w="28575">
            <a:solidFill>
              <a:schemeClr val="dk2"/>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1000"/>
                                        <p:tgtEl>
                                          <p:spTgt spid="2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pic>
        <p:nvPicPr>
          <p:cNvPr id="73" name="Shape 73"/>
          <p:cNvPicPr preferRelativeResize="0"/>
          <p:nvPr/>
        </p:nvPicPr>
        <p:blipFill>
          <a:blip r:embed="rId3">
            <a:alphaModFix/>
          </a:blip>
          <a:stretch>
            <a:fillRect/>
          </a:stretch>
        </p:blipFill>
        <p:spPr>
          <a:xfrm>
            <a:off x="5809299" y="1184862"/>
            <a:ext cx="2411625" cy="2773774"/>
          </a:xfrm>
          <a:prstGeom prst="rect">
            <a:avLst/>
          </a:prstGeom>
          <a:noFill/>
          <a:ln>
            <a:noFill/>
          </a:ln>
        </p:spPr>
      </p:pic>
      <p:pic>
        <p:nvPicPr>
          <p:cNvPr id="74" name="Shape 74"/>
          <p:cNvPicPr preferRelativeResize="0"/>
          <p:nvPr/>
        </p:nvPicPr>
        <p:blipFill>
          <a:blip r:embed="rId4">
            <a:alphaModFix/>
          </a:blip>
          <a:stretch>
            <a:fillRect/>
          </a:stretch>
        </p:blipFill>
        <p:spPr>
          <a:xfrm>
            <a:off x="791950" y="1150380"/>
            <a:ext cx="4667649" cy="27072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82" name="Shape 282"/>
        <p:cNvGrpSpPr/>
        <p:nvPr/>
      </p:nvGrpSpPr>
      <p:grpSpPr>
        <a:xfrm>
          <a:off x="0" y="0"/>
          <a:ext cx="0" cy="0"/>
          <a:chOff x="0" y="0"/>
          <a:chExt cx="0" cy="0"/>
        </a:xfrm>
      </p:grpSpPr>
      <p:sp>
        <p:nvSpPr>
          <p:cNvPr id="283" name="Shape 283"/>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Clr>
                <a:schemeClr val="dk1"/>
              </a:buClr>
              <a:buSzPct val="45833"/>
              <a:buFont typeface="Arial"/>
              <a:buNone/>
            </a:pPr>
            <a:r>
              <a:rPr lang="en" sz="2400"/>
              <a:t>Accuracy:Comparing networks(validation Accuracy) </a:t>
            </a:r>
          </a:p>
        </p:txBody>
      </p:sp>
      <p:sp>
        <p:nvSpPr>
          <p:cNvPr id="284" name="Shape 284"/>
          <p:cNvSpPr txBox="1"/>
          <p:nvPr>
            <p:ph idx="1" type="body"/>
          </p:nvPr>
        </p:nvSpPr>
        <p:spPr>
          <a:xfrm>
            <a:off x="311700" y="1171600"/>
            <a:ext cx="8520600" cy="3397200"/>
          </a:xfrm>
          <a:prstGeom prst="rect">
            <a:avLst/>
          </a:prstGeom>
          <a:ln>
            <a:noFill/>
          </a:ln>
        </p:spPr>
        <p:txBody>
          <a:bodyPr anchorCtr="0" anchor="t" bIns="91425" lIns="91425" rIns="91425" tIns="91425">
            <a:noAutofit/>
          </a:bodyPr>
          <a:lstStyle/>
          <a:p>
            <a:pPr indent="0" lvl="0" marL="0" marR="0" rtl="0" algn="l">
              <a:lnSpc>
                <a:spcPct val="100000"/>
              </a:lnSpc>
              <a:spcBef>
                <a:spcPts val="0"/>
              </a:spcBef>
              <a:spcAft>
                <a:spcPts val="0"/>
              </a:spcAft>
              <a:buNone/>
            </a:pPr>
            <a:r>
              <a:t/>
            </a:r>
            <a:endParaRPr sz="1400">
              <a:solidFill>
                <a:srgbClr val="000000"/>
              </a:solidFill>
              <a:latin typeface="Arial"/>
              <a:ea typeface="Arial"/>
              <a:cs typeface="Arial"/>
              <a:sym typeface="Arial"/>
            </a:endParaRPr>
          </a:p>
        </p:txBody>
      </p:sp>
      <p:pic>
        <p:nvPicPr>
          <p:cNvPr id="285" name="Shape 285"/>
          <p:cNvPicPr preferRelativeResize="0"/>
          <p:nvPr/>
        </p:nvPicPr>
        <p:blipFill>
          <a:blip r:embed="rId3">
            <a:alphaModFix/>
          </a:blip>
          <a:stretch>
            <a:fillRect/>
          </a:stretch>
        </p:blipFill>
        <p:spPr>
          <a:xfrm>
            <a:off x="465725" y="1058225"/>
            <a:ext cx="8554223" cy="2379074"/>
          </a:xfrm>
          <a:prstGeom prst="rect">
            <a:avLst/>
          </a:prstGeom>
          <a:noFill/>
          <a:ln>
            <a:noFill/>
          </a:ln>
        </p:spPr>
      </p:pic>
      <p:pic>
        <p:nvPicPr>
          <p:cNvPr id="286" name="Shape 286"/>
          <p:cNvPicPr preferRelativeResize="0"/>
          <p:nvPr/>
        </p:nvPicPr>
        <p:blipFill>
          <a:blip r:embed="rId4">
            <a:alphaModFix/>
          </a:blip>
          <a:stretch>
            <a:fillRect/>
          </a:stretch>
        </p:blipFill>
        <p:spPr>
          <a:xfrm>
            <a:off x="465725" y="3437287"/>
            <a:ext cx="4038600" cy="1381125"/>
          </a:xfrm>
          <a:prstGeom prst="rect">
            <a:avLst/>
          </a:prstGeom>
          <a:noFill/>
          <a:ln>
            <a:noFill/>
          </a:ln>
        </p:spPr>
      </p:pic>
      <p:pic>
        <p:nvPicPr>
          <p:cNvPr id="287" name="Shape 287"/>
          <p:cNvPicPr preferRelativeResize="0"/>
          <p:nvPr/>
        </p:nvPicPr>
        <p:blipFill>
          <a:blip r:embed="rId5">
            <a:alphaModFix/>
          </a:blip>
          <a:stretch>
            <a:fillRect/>
          </a:stretch>
        </p:blipFill>
        <p:spPr>
          <a:xfrm>
            <a:off x="4504325" y="3437299"/>
            <a:ext cx="857250" cy="1381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91" name="Shape 291"/>
        <p:cNvGrpSpPr/>
        <p:nvPr/>
      </p:nvGrpSpPr>
      <p:grpSpPr>
        <a:xfrm>
          <a:off x="0" y="0"/>
          <a:ext cx="0" cy="0"/>
          <a:chOff x="0" y="0"/>
          <a:chExt cx="0" cy="0"/>
        </a:xfrm>
      </p:grpSpPr>
      <p:sp>
        <p:nvSpPr>
          <p:cNvPr id="292" name="Shape 292"/>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sz="2400"/>
              <a:t>Accuracy:Comparing networks(validation Accuracy) </a:t>
            </a:r>
          </a:p>
        </p:txBody>
      </p:sp>
      <p:sp>
        <p:nvSpPr>
          <p:cNvPr id="293" name="Shape 293"/>
          <p:cNvSpPr txBox="1"/>
          <p:nvPr>
            <p:ph idx="1" type="body"/>
          </p:nvPr>
        </p:nvSpPr>
        <p:spPr>
          <a:xfrm>
            <a:off x="311700" y="1171600"/>
            <a:ext cx="8520600" cy="3397200"/>
          </a:xfrm>
          <a:prstGeom prst="rect">
            <a:avLst/>
          </a:prstGeom>
        </p:spPr>
        <p:txBody>
          <a:bodyPr anchorCtr="0" anchor="t" bIns="91425" lIns="91425" rIns="91425" tIns="91425">
            <a:noAutofit/>
          </a:bodyPr>
          <a:lstStyle/>
          <a:p>
            <a:pPr lvl="0">
              <a:spcBef>
                <a:spcPts val="0"/>
              </a:spcBef>
              <a:buNone/>
            </a:pPr>
            <a:r>
              <a:t/>
            </a:r>
            <a:endParaRPr/>
          </a:p>
        </p:txBody>
      </p:sp>
      <p:pic>
        <p:nvPicPr>
          <p:cNvPr id="294" name="Shape 294"/>
          <p:cNvPicPr preferRelativeResize="0"/>
          <p:nvPr/>
        </p:nvPicPr>
        <p:blipFill>
          <a:blip r:embed="rId3">
            <a:alphaModFix/>
          </a:blip>
          <a:stretch>
            <a:fillRect/>
          </a:stretch>
        </p:blipFill>
        <p:spPr>
          <a:xfrm>
            <a:off x="757175" y="1506226"/>
            <a:ext cx="7629649" cy="2131024"/>
          </a:xfrm>
          <a:prstGeom prst="rect">
            <a:avLst/>
          </a:prstGeom>
          <a:noFill/>
          <a:ln>
            <a:noFill/>
          </a:ln>
        </p:spPr>
      </p:pic>
      <p:pic>
        <p:nvPicPr>
          <p:cNvPr id="295" name="Shape 295"/>
          <p:cNvPicPr preferRelativeResize="0"/>
          <p:nvPr/>
        </p:nvPicPr>
        <p:blipFill>
          <a:blip r:embed="rId4">
            <a:alphaModFix/>
          </a:blip>
          <a:stretch>
            <a:fillRect/>
          </a:stretch>
        </p:blipFill>
        <p:spPr>
          <a:xfrm>
            <a:off x="757175" y="3637249"/>
            <a:ext cx="3870010" cy="1141914"/>
          </a:xfrm>
          <a:prstGeom prst="rect">
            <a:avLst/>
          </a:prstGeom>
          <a:noFill/>
          <a:ln>
            <a:noFill/>
          </a:ln>
        </p:spPr>
      </p:pic>
      <p:pic>
        <p:nvPicPr>
          <p:cNvPr id="296" name="Shape 296"/>
          <p:cNvPicPr preferRelativeResize="0"/>
          <p:nvPr/>
        </p:nvPicPr>
        <p:blipFill>
          <a:blip r:embed="rId5">
            <a:alphaModFix/>
          </a:blip>
          <a:stretch>
            <a:fillRect/>
          </a:stretch>
        </p:blipFill>
        <p:spPr>
          <a:xfrm>
            <a:off x="4627185" y="3637260"/>
            <a:ext cx="821464" cy="114191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300" name="Shape 300"/>
        <p:cNvGrpSpPr/>
        <p:nvPr/>
      </p:nvGrpSpPr>
      <p:grpSpPr>
        <a:xfrm>
          <a:off x="0" y="0"/>
          <a:ext cx="0" cy="0"/>
          <a:chOff x="0" y="0"/>
          <a:chExt cx="0" cy="0"/>
        </a:xfrm>
      </p:grpSpPr>
      <p:sp>
        <p:nvSpPr>
          <p:cNvPr id="301" name="Shape 301"/>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Clr>
                <a:schemeClr val="dk1"/>
              </a:buClr>
              <a:buSzPct val="45833"/>
              <a:buFont typeface="Arial"/>
              <a:buNone/>
            </a:pPr>
            <a:r>
              <a:rPr lang="en" sz="2400"/>
              <a:t>Accuracy:Comparing networks(validation Accuracy)</a:t>
            </a:r>
          </a:p>
        </p:txBody>
      </p:sp>
      <p:sp>
        <p:nvSpPr>
          <p:cNvPr id="302" name="Shape 302"/>
          <p:cNvSpPr txBox="1"/>
          <p:nvPr>
            <p:ph idx="1" type="body"/>
          </p:nvPr>
        </p:nvSpPr>
        <p:spPr>
          <a:xfrm>
            <a:off x="311700" y="1171600"/>
            <a:ext cx="8520600" cy="3397200"/>
          </a:xfrm>
          <a:prstGeom prst="rect">
            <a:avLst/>
          </a:prstGeom>
        </p:spPr>
        <p:txBody>
          <a:bodyPr anchorCtr="0" anchor="t" bIns="91425" lIns="91425" rIns="91425" tIns="91425">
            <a:noAutofit/>
          </a:bodyPr>
          <a:lstStyle/>
          <a:p>
            <a:pPr lvl="0">
              <a:spcBef>
                <a:spcPts val="0"/>
              </a:spcBef>
              <a:buNone/>
            </a:pPr>
            <a:r>
              <a:t/>
            </a:r>
            <a:endParaRPr/>
          </a:p>
        </p:txBody>
      </p:sp>
      <p:pic>
        <p:nvPicPr>
          <p:cNvPr id="303" name="Shape 303"/>
          <p:cNvPicPr preferRelativeResize="0"/>
          <p:nvPr/>
        </p:nvPicPr>
        <p:blipFill>
          <a:blip r:embed="rId3">
            <a:alphaModFix/>
          </a:blip>
          <a:stretch>
            <a:fillRect/>
          </a:stretch>
        </p:blipFill>
        <p:spPr>
          <a:xfrm>
            <a:off x="390375" y="1608700"/>
            <a:ext cx="8307674" cy="2202649"/>
          </a:xfrm>
          <a:prstGeom prst="rect">
            <a:avLst/>
          </a:prstGeom>
          <a:noFill/>
          <a:ln>
            <a:noFill/>
          </a:ln>
        </p:spPr>
      </p:pic>
      <p:pic>
        <p:nvPicPr>
          <p:cNvPr id="304" name="Shape 304"/>
          <p:cNvPicPr preferRelativeResize="0"/>
          <p:nvPr/>
        </p:nvPicPr>
        <p:blipFill>
          <a:blip r:embed="rId4">
            <a:alphaModFix/>
          </a:blip>
          <a:stretch>
            <a:fillRect/>
          </a:stretch>
        </p:blipFill>
        <p:spPr>
          <a:xfrm>
            <a:off x="390375" y="3811349"/>
            <a:ext cx="3870010" cy="1141914"/>
          </a:xfrm>
          <a:prstGeom prst="rect">
            <a:avLst/>
          </a:prstGeom>
          <a:noFill/>
          <a:ln>
            <a:noFill/>
          </a:ln>
        </p:spPr>
      </p:pic>
      <p:pic>
        <p:nvPicPr>
          <p:cNvPr id="305" name="Shape 305"/>
          <p:cNvPicPr preferRelativeResize="0"/>
          <p:nvPr/>
        </p:nvPicPr>
        <p:blipFill>
          <a:blip r:embed="rId5">
            <a:alphaModFix/>
          </a:blip>
          <a:stretch>
            <a:fillRect/>
          </a:stretch>
        </p:blipFill>
        <p:spPr>
          <a:xfrm>
            <a:off x="4260385" y="3811360"/>
            <a:ext cx="821464" cy="114191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9" name="Shape 309"/>
        <p:cNvGrpSpPr/>
        <p:nvPr/>
      </p:nvGrpSpPr>
      <p:grpSpPr>
        <a:xfrm>
          <a:off x="0" y="0"/>
          <a:ext cx="0" cy="0"/>
          <a:chOff x="0" y="0"/>
          <a:chExt cx="0" cy="0"/>
        </a:xfrm>
      </p:grpSpPr>
      <p:sp>
        <p:nvSpPr>
          <p:cNvPr id="310" name="Shape 310"/>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Demo: FER in Video</a:t>
            </a:r>
          </a:p>
        </p:txBody>
      </p:sp>
      <p:sp>
        <p:nvSpPr>
          <p:cNvPr id="311" name="Shape 311"/>
          <p:cNvSpPr txBox="1"/>
          <p:nvPr>
            <p:ph idx="1" type="body"/>
          </p:nvPr>
        </p:nvSpPr>
        <p:spPr>
          <a:xfrm>
            <a:off x="311700" y="1171600"/>
            <a:ext cx="8520600" cy="3397200"/>
          </a:xfrm>
          <a:prstGeom prst="rect">
            <a:avLst/>
          </a:prstGeom>
        </p:spPr>
        <p:txBody>
          <a:bodyPr anchorCtr="0" anchor="t" bIns="91425" lIns="91425" rIns="91425" tIns="91425">
            <a:noAutofit/>
          </a:bodyPr>
          <a:lstStyle/>
          <a:p>
            <a:pPr lvl="0">
              <a:spcBef>
                <a:spcPts val="0"/>
              </a:spcBef>
              <a:buNone/>
            </a:pPr>
            <a:r>
              <a:t/>
            </a:r>
            <a:endParaRPr/>
          </a:p>
        </p:txBody>
      </p:sp>
      <p:sp>
        <p:nvSpPr>
          <p:cNvPr id="312" name="Shape 312" title="out-6.ogv"/>
          <p:cNvSpPr/>
          <p:nvPr/>
        </p:nvSpPr>
        <p:spPr>
          <a:xfrm>
            <a:off x="2375050" y="1155700"/>
            <a:ext cx="4572000" cy="3429000"/>
          </a:xfrm>
          <a:prstGeom prst="rect">
            <a:avLst/>
          </a:prstGeom>
          <a:blipFill>
            <a:blip r:embed="rId3">
              <a:alphaModFix/>
            </a:blip>
            <a:stretch>
              <a:fillRect/>
            </a:stretch>
          </a:blipFill>
          <a:ln>
            <a:noFill/>
          </a:ln>
        </p:spPr>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316" name="Shape 316"/>
        <p:cNvGrpSpPr/>
        <p:nvPr/>
      </p:nvGrpSpPr>
      <p:grpSpPr>
        <a:xfrm>
          <a:off x="0" y="0"/>
          <a:ext cx="0" cy="0"/>
          <a:chOff x="0" y="0"/>
          <a:chExt cx="0" cy="0"/>
        </a:xfrm>
      </p:grpSpPr>
      <p:sp>
        <p:nvSpPr>
          <p:cNvPr id="317" name="Shape 317"/>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Dynamic FER:</a:t>
            </a:r>
          </a:p>
        </p:txBody>
      </p:sp>
      <p:sp>
        <p:nvSpPr>
          <p:cNvPr id="318" name="Shape 318"/>
          <p:cNvSpPr txBox="1"/>
          <p:nvPr>
            <p:ph idx="1" type="body"/>
          </p:nvPr>
        </p:nvSpPr>
        <p:spPr>
          <a:xfrm>
            <a:off x="311700" y="1171600"/>
            <a:ext cx="3996300" cy="3397200"/>
          </a:xfrm>
          <a:prstGeom prst="rect">
            <a:avLst/>
          </a:prstGeom>
        </p:spPr>
        <p:txBody>
          <a:bodyPr anchorCtr="0" anchor="t" bIns="91425" lIns="91425" rIns="91425" tIns="91425">
            <a:noAutofit/>
          </a:bodyPr>
          <a:lstStyle/>
          <a:p>
            <a:pPr indent="-228600" lvl="0" marL="457200">
              <a:spcBef>
                <a:spcPts val="0"/>
              </a:spcBef>
            </a:pPr>
            <a:r>
              <a:rPr lang="en"/>
              <a:t>Emotions can be fast</a:t>
            </a:r>
          </a:p>
          <a:p>
            <a:pPr indent="-228600" lvl="0" marL="457200" rtl="0">
              <a:spcBef>
                <a:spcPts val="0"/>
              </a:spcBef>
            </a:pPr>
            <a:r>
              <a:rPr lang="en"/>
              <a:t>Online preprocessing</a:t>
            </a:r>
          </a:p>
          <a:p>
            <a:pPr indent="-228600" lvl="0" marL="457200" rtl="0">
              <a:spcBef>
                <a:spcPts val="0"/>
              </a:spcBef>
            </a:pPr>
            <a:r>
              <a:rPr lang="en"/>
              <a:t>Processing frames relative to each other</a:t>
            </a:r>
          </a:p>
          <a:p>
            <a:pPr indent="-228600" lvl="0" marL="457200">
              <a:spcBef>
                <a:spcPts val="0"/>
              </a:spcBef>
            </a:pPr>
            <a:r>
              <a:rPr lang="en"/>
              <a:t>Subtle emotions when subject is alone</a:t>
            </a:r>
          </a:p>
        </p:txBody>
      </p:sp>
      <p:pic>
        <p:nvPicPr>
          <p:cNvPr id="319" name="Shape 319"/>
          <p:cNvPicPr preferRelativeResize="0"/>
          <p:nvPr/>
        </p:nvPicPr>
        <p:blipFill>
          <a:blip r:embed="rId3">
            <a:alphaModFix/>
          </a:blip>
          <a:stretch>
            <a:fillRect/>
          </a:stretch>
        </p:blipFill>
        <p:spPr>
          <a:xfrm>
            <a:off x="5225699" y="1419600"/>
            <a:ext cx="3725776" cy="2023874"/>
          </a:xfrm>
          <a:prstGeom prst="rect">
            <a:avLst/>
          </a:prstGeom>
          <a:noFill/>
          <a:ln>
            <a:noFill/>
          </a:ln>
        </p:spPr>
      </p:pic>
      <p:sp>
        <p:nvSpPr>
          <p:cNvPr id="320" name="Shape 320"/>
          <p:cNvSpPr txBox="1"/>
          <p:nvPr/>
        </p:nvSpPr>
        <p:spPr>
          <a:xfrm>
            <a:off x="6533825" y="3472375"/>
            <a:ext cx="1472400" cy="191700"/>
          </a:xfrm>
          <a:prstGeom prst="rect">
            <a:avLst/>
          </a:prstGeom>
          <a:noFill/>
          <a:ln>
            <a:noFill/>
          </a:ln>
        </p:spPr>
        <p:txBody>
          <a:bodyPr anchorCtr="0" anchor="t" bIns="91425" lIns="91425" rIns="91425" tIns="91425">
            <a:noAutofit/>
          </a:bodyPr>
          <a:lstStyle/>
          <a:p>
            <a:pPr lvl="0">
              <a:spcBef>
                <a:spcPts val="0"/>
              </a:spcBef>
              <a:buNone/>
            </a:pPr>
            <a:r>
              <a:rPr lang="en" sz="800"/>
              <a:t>Lei Zhao et.al 2016</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4" name="Shape 324"/>
        <p:cNvGrpSpPr/>
        <p:nvPr/>
      </p:nvGrpSpPr>
      <p:grpSpPr>
        <a:xfrm>
          <a:off x="0" y="0"/>
          <a:ext cx="0" cy="0"/>
          <a:chOff x="0" y="0"/>
          <a:chExt cx="0" cy="0"/>
        </a:xfrm>
      </p:grpSpPr>
      <p:sp>
        <p:nvSpPr>
          <p:cNvPr id="325" name="Shape 325"/>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Layer visualization: optimization </a:t>
            </a:r>
            <a:r>
              <a:rPr lang="en"/>
              <a:t>approach</a:t>
            </a:r>
          </a:p>
        </p:txBody>
      </p:sp>
      <p:sp>
        <p:nvSpPr>
          <p:cNvPr id="326" name="Shape 326"/>
          <p:cNvSpPr txBox="1"/>
          <p:nvPr>
            <p:ph idx="1" type="body"/>
          </p:nvPr>
        </p:nvSpPr>
        <p:spPr>
          <a:xfrm>
            <a:off x="311700" y="1171600"/>
            <a:ext cx="8520600" cy="3397200"/>
          </a:xfrm>
          <a:prstGeom prst="rect">
            <a:avLst/>
          </a:prstGeom>
        </p:spPr>
        <p:txBody>
          <a:bodyPr anchorCtr="0" anchor="t" bIns="91425" lIns="91425" rIns="91425" tIns="91425">
            <a:noAutofit/>
          </a:bodyPr>
          <a:lstStyle/>
          <a:p>
            <a:pPr lvl="0">
              <a:spcBef>
                <a:spcPts val="0"/>
              </a:spcBef>
              <a:buNone/>
            </a:pPr>
            <a:r>
              <a:t/>
            </a:r>
            <a:endParaRPr/>
          </a:p>
        </p:txBody>
      </p:sp>
      <p:pic>
        <p:nvPicPr>
          <p:cNvPr id="327" name="Shape 327"/>
          <p:cNvPicPr preferRelativeResize="0"/>
          <p:nvPr/>
        </p:nvPicPr>
        <p:blipFill>
          <a:blip r:embed="rId3">
            <a:alphaModFix/>
          </a:blip>
          <a:stretch>
            <a:fillRect/>
          </a:stretch>
        </p:blipFill>
        <p:spPr>
          <a:xfrm>
            <a:off x="1857375" y="1866900"/>
            <a:ext cx="5429250" cy="1409700"/>
          </a:xfrm>
          <a:prstGeom prst="rect">
            <a:avLst/>
          </a:prstGeom>
          <a:noFill/>
          <a:ln>
            <a:noFill/>
          </a:ln>
        </p:spPr>
      </p:pic>
      <p:sp>
        <p:nvSpPr>
          <p:cNvPr id="328" name="Shape 328"/>
          <p:cNvSpPr txBox="1"/>
          <p:nvPr/>
        </p:nvSpPr>
        <p:spPr>
          <a:xfrm>
            <a:off x="3677850" y="3276600"/>
            <a:ext cx="1602600" cy="253500"/>
          </a:xfrm>
          <a:prstGeom prst="rect">
            <a:avLst/>
          </a:prstGeom>
          <a:noFill/>
          <a:ln>
            <a:noFill/>
          </a:ln>
        </p:spPr>
        <p:txBody>
          <a:bodyPr anchorCtr="0" anchor="ctr" bIns="91425" lIns="91425" rIns="91425" tIns="91425">
            <a:noAutofit/>
          </a:bodyPr>
          <a:lstStyle/>
          <a:p>
            <a:pPr lvl="0" rtl="0">
              <a:spcBef>
                <a:spcPts val="0"/>
              </a:spcBef>
              <a:buNone/>
            </a:pPr>
            <a:r>
              <a:rPr lang="en" sz="600"/>
              <a:t>Yaniv Taigman  et.al 2014</a:t>
            </a:r>
          </a:p>
        </p:txBody>
      </p:sp>
      <p:pic>
        <p:nvPicPr>
          <p:cNvPr id="329" name="Shape 329"/>
          <p:cNvPicPr preferRelativeResize="0"/>
          <p:nvPr/>
        </p:nvPicPr>
        <p:blipFill>
          <a:blip r:embed="rId4">
            <a:alphaModFix/>
          </a:blip>
          <a:stretch>
            <a:fillRect/>
          </a:stretch>
        </p:blipFill>
        <p:spPr>
          <a:xfrm>
            <a:off x="2010574" y="3330250"/>
            <a:ext cx="1187850" cy="1183149"/>
          </a:xfrm>
          <a:prstGeom prst="rect">
            <a:avLst/>
          </a:prstGeom>
          <a:noFill/>
          <a:ln>
            <a:noFill/>
          </a:ln>
        </p:spPr>
      </p:pic>
      <p:pic>
        <p:nvPicPr>
          <p:cNvPr id="330" name="Shape 330"/>
          <p:cNvPicPr preferRelativeResize="0"/>
          <p:nvPr/>
        </p:nvPicPr>
        <p:blipFill>
          <a:blip r:embed="rId5">
            <a:alphaModFix/>
          </a:blip>
          <a:stretch>
            <a:fillRect/>
          </a:stretch>
        </p:blipFill>
        <p:spPr>
          <a:xfrm>
            <a:off x="6109524" y="3330250"/>
            <a:ext cx="1171981" cy="1183150"/>
          </a:xfrm>
          <a:prstGeom prst="rect">
            <a:avLst/>
          </a:prstGeom>
          <a:noFill/>
          <a:ln>
            <a:noFill/>
          </a:ln>
        </p:spPr>
      </p:pic>
      <p:cxnSp>
        <p:nvCxnSpPr>
          <p:cNvPr id="331" name="Shape 331"/>
          <p:cNvCxnSpPr/>
          <p:nvPr/>
        </p:nvCxnSpPr>
        <p:spPr>
          <a:xfrm>
            <a:off x="3924400" y="3794275"/>
            <a:ext cx="1376700" cy="0"/>
          </a:xfrm>
          <a:prstGeom prst="straightConnector1">
            <a:avLst/>
          </a:prstGeom>
          <a:noFill/>
          <a:ln cap="flat" cmpd="sng" w="38100">
            <a:solidFill>
              <a:schemeClr val="dk2"/>
            </a:solidFill>
            <a:prstDash val="solid"/>
            <a:round/>
            <a:headEnd len="lg" w="lg" type="none"/>
            <a:tailEnd len="lg" w="lg"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0"/>
                                        </p:tgtEl>
                                        <p:attrNameLst>
                                          <p:attrName>style.visibility</p:attrName>
                                        </p:attrNameLst>
                                      </p:cBhvr>
                                      <p:to>
                                        <p:strVal val="visible"/>
                                      </p:to>
                                    </p:set>
                                    <p:animEffect filter="fade" transition="in">
                                      <p:cBhvr>
                                        <p:cTn dur="1000"/>
                                        <p:tgtEl>
                                          <p:spTgt spid="3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5" name="Shape 335"/>
        <p:cNvGrpSpPr/>
        <p:nvPr/>
      </p:nvGrpSpPr>
      <p:grpSpPr>
        <a:xfrm>
          <a:off x="0" y="0"/>
          <a:ext cx="0" cy="0"/>
          <a:chOff x="0" y="0"/>
          <a:chExt cx="0" cy="0"/>
        </a:xfrm>
      </p:grpSpPr>
      <p:sp>
        <p:nvSpPr>
          <p:cNvPr id="336" name="Shape 336"/>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Clr>
                <a:schemeClr val="dk1"/>
              </a:buClr>
              <a:buSzPct val="36666"/>
              <a:buFont typeface="Arial"/>
              <a:buNone/>
            </a:pPr>
            <a:r>
              <a:rPr lang="en"/>
              <a:t>Layer visualization: optimization approach</a:t>
            </a:r>
          </a:p>
        </p:txBody>
      </p:sp>
      <p:sp>
        <p:nvSpPr>
          <p:cNvPr id="337" name="Shape 337"/>
          <p:cNvSpPr txBox="1"/>
          <p:nvPr>
            <p:ph idx="1" type="body"/>
          </p:nvPr>
        </p:nvSpPr>
        <p:spPr>
          <a:xfrm>
            <a:off x="311700" y="1171600"/>
            <a:ext cx="8520600" cy="3397200"/>
          </a:xfrm>
          <a:prstGeom prst="rect">
            <a:avLst/>
          </a:prstGeom>
        </p:spPr>
        <p:txBody>
          <a:bodyPr anchorCtr="0" anchor="t" bIns="91425" lIns="91425" rIns="91425" tIns="91425">
            <a:noAutofit/>
          </a:bodyPr>
          <a:lstStyle/>
          <a:p>
            <a:pPr lvl="0">
              <a:spcBef>
                <a:spcPts val="0"/>
              </a:spcBef>
              <a:buNone/>
            </a:pPr>
            <a:r>
              <a:t/>
            </a:r>
            <a:endParaRPr/>
          </a:p>
        </p:txBody>
      </p:sp>
      <p:pic>
        <p:nvPicPr>
          <p:cNvPr id="338" name="Shape 338"/>
          <p:cNvPicPr preferRelativeResize="0"/>
          <p:nvPr/>
        </p:nvPicPr>
        <p:blipFill>
          <a:blip r:embed="rId3">
            <a:alphaModFix/>
          </a:blip>
          <a:stretch>
            <a:fillRect/>
          </a:stretch>
        </p:blipFill>
        <p:spPr>
          <a:xfrm>
            <a:off x="527775" y="1116212"/>
            <a:ext cx="3147350" cy="3147374"/>
          </a:xfrm>
          <a:prstGeom prst="rect">
            <a:avLst/>
          </a:prstGeom>
          <a:noFill/>
          <a:ln>
            <a:noFill/>
          </a:ln>
        </p:spPr>
      </p:pic>
      <p:pic>
        <p:nvPicPr>
          <p:cNvPr id="339" name="Shape 339"/>
          <p:cNvPicPr preferRelativeResize="0"/>
          <p:nvPr/>
        </p:nvPicPr>
        <p:blipFill>
          <a:blip r:embed="rId4">
            <a:alphaModFix/>
          </a:blip>
          <a:stretch>
            <a:fillRect/>
          </a:stretch>
        </p:blipFill>
        <p:spPr>
          <a:xfrm>
            <a:off x="5000099" y="1070361"/>
            <a:ext cx="3239099" cy="3239125"/>
          </a:xfrm>
          <a:prstGeom prst="rect">
            <a:avLst/>
          </a:prstGeom>
          <a:noFill/>
          <a:ln>
            <a:noFill/>
          </a:ln>
        </p:spPr>
      </p:pic>
      <p:sp>
        <p:nvSpPr>
          <p:cNvPr id="340" name="Shape 340"/>
          <p:cNvSpPr txBox="1"/>
          <p:nvPr/>
        </p:nvSpPr>
        <p:spPr>
          <a:xfrm>
            <a:off x="417775" y="4263600"/>
            <a:ext cx="3945000" cy="460200"/>
          </a:xfrm>
          <a:prstGeom prst="rect">
            <a:avLst/>
          </a:prstGeom>
          <a:noFill/>
          <a:ln>
            <a:noFill/>
          </a:ln>
        </p:spPr>
        <p:txBody>
          <a:bodyPr anchorCtr="0" anchor="t" bIns="91425" lIns="91425" rIns="91425" tIns="91425">
            <a:noAutofit/>
          </a:bodyPr>
          <a:lstStyle/>
          <a:p>
            <a:pPr lvl="0">
              <a:spcBef>
                <a:spcPts val="0"/>
              </a:spcBef>
              <a:buNone/>
            </a:pPr>
            <a:r>
              <a:rPr b="1" lang="en"/>
              <a:t>Layer optimization</a:t>
            </a:r>
            <a:r>
              <a:rPr lang="en"/>
              <a:t> of Last conv. Layer on </a:t>
            </a:r>
            <a:r>
              <a:rPr b="1" lang="en"/>
              <a:t>medium network</a:t>
            </a:r>
            <a:r>
              <a:rPr lang="en"/>
              <a:t> after </a:t>
            </a:r>
            <a:r>
              <a:rPr b="1" lang="en"/>
              <a:t>50</a:t>
            </a:r>
            <a:r>
              <a:rPr lang="en"/>
              <a:t> </a:t>
            </a:r>
            <a:r>
              <a:rPr lang="en"/>
              <a:t>iterations</a:t>
            </a:r>
          </a:p>
        </p:txBody>
      </p:sp>
      <p:sp>
        <p:nvSpPr>
          <p:cNvPr id="341" name="Shape 341"/>
          <p:cNvSpPr txBox="1"/>
          <p:nvPr/>
        </p:nvSpPr>
        <p:spPr>
          <a:xfrm>
            <a:off x="4934800" y="4321625"/>
            <a:ext cx="3945000" cy="460200"/>
          </a:xfrm>
          <a:prstGeom prst="rect">
            <a:avLst/>
          </a:prstGeom>
          <a:noFill/>
          <a:ln>
            <a:noFill/>
          </a:ln>
        </p:spPr>
        <p:txBody>
          <a:bodyPr anchorCtr="0" anchor="t" bIns="91425" lIns="91425" rIns="91425" tIns="91425">
            <a:noAutofit/>
          </a:bodyPr>
          <a:lstStyle/>
          <a:p>
            <a:pPr lvl="0">
              <a:spcBef>
                <a:spcPts val="0"/>
              </a:spcBef>
              <a:buClr>
                <a:schemeClr val="dk1"/>
              </a:buClr>
              <a:buFont typeface="Arial"/>
              <a:buNone/>
            </a:pPr>
            <a:r>
              <a:rPr b="1" lang="en">
                <a:solidFill>
                  <a:schemeClr val="dk1"/>
                </a:solidFill>
              </a:rPr>
              <a:t>Layer optimization</a:t>
            </a:r>
            <a:r>
              <a:rPr lang="en">
                <a:solidFill>
                  <a:schemeClr val="dk1"/>
                </a:solidFill>
              </a:rPr>
              <a:t> of Last conv. Layer on </a:t>
            </a:r>
            <a:r>
              <a:rPr b="1" lang="en">
                <a:solidFill>
                  <a:schemeClr val="dk1"/>
                </a:solidFill>
              </a:rPr>
              <a:t>medium network</a:t>
            </a:r>
            <a:r>
              <a:rPr lang="en">
                <a:solidFill>
                  <a:schemeClr val="dk1"/>
                </a:solidFill>
              </a:rPr>
              <a:t> after </a:t>
            </a:r>
            <a:r>
              <a:rPr b="1" lang="en">
                <a:solidFill>
                  <a:schemeClr val="dk1"/>
                </a:solidFill>
              </a:rPr>
              <a:t>100</a:t>
            </a:r>
            <a:r>
              <a:rPr lang="en">
                <a:solidFill>
                  <a:schemeClr val="dk1"/>
                </a:solidFill>
              </a:rPr>
              <a:t> iterations</a:t>
            </a:r>
          </a:p>
          <a:p>
            <a:pPr lvl="0">
              <a:spcBef>
                <a:spcPts val="0"/>
              </a:spcBef>
              <a:buNone/>
            </a:pPr>
            <a:r>
              <a:t/>
            </a:r>
            <a:endParaRPr/>
          </a:p>
        </p:txBody>
      </p:sp>
      <p:sp>
        <p:nvSpPr>
          <p:cNvPr id="342" name="Shape 342"/>
          <p:cNvSpPr/>
          <p:nvPr/>
        </p:nvSpPr>
        <p:spPr>
          <a:xfrm>
            <a:off x="5794150" y="1070350"/>
            <a:ext cx="828600" cy="808200"/>
          </a:xfrm>
          <a:prstGeom prst="rect">
            <a:avLst/>
          </a:prstGeom>
          <a:no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3" name="Shape 343"/>
          <p:cNvSpPr/>
          <p:nvPr/>
        </p:nvSpPr>
        <p:spPr>
          <a:xfrm>
            <a:off x="4965550" y="3513425"/>
            <a:ext cx="828600" cy="808200"/>
          </a:xfrm>
          <a:prstGeom prst="rect">
            <a:avLst/>
          </a:prstGeom>
          <a:noFill/>
          <a:ln cap="flat" cmpd="sng" w="38100">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7" name="Shape 347"/>
        <p:cNvGrpSpPr/>
        <p:nvPr/>
      </p:nvGrpSpPr>
      <p:grpSpPr>
        <a:xfrm>
          <a:off x="0" y="0"/>
          <a:ext cx="0" cy="0"/>
          <a:chOff x="0" y="0"/>
          <a:chExt cx="0" cy="0"/>
        </a:xfrm>
      </p:grpSpPr>
      <p:sp>
        <p:nvSpPr>
          <p:cNvPr id="348" name="Shape 348"/>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Future work</a:t>
            </a:r>
          </a:p>
        </p:txBody>
      </p:sp>
      <p:sp>
        <p:nvSpPr>
          <p:cNvPr id="349" name="Shape 349"/>
          <p:cNvSpPr txBox="1"/>
          <p:nvPr>
            <p:ph idx="1" type="body"/>
          </p:nvPr>
        </p:nvSpPr>
        <p:spPr>
          <a:xfrm>
            <a:off x="311700" y="1171600"/>
            <a:ext cx="8112300" cy="3397200"/>
          </a:xfrm>
          <a:prstGeom prst="rect">
            <a:avLst/>
          </a:prstGeom>
        </p:spPr>
        <p:txBody>
          <a:bodyPr anchorCtr="0" anchor="t" bIns="91425" lIns="91425" rIns="91425" tIns="91425">
            <a:noAutofit/>
          </a:bodyPr>
          <a:lstStyle/>
          <a:p>
            <a:pPr indent="-381000" lvl="0" marL="457200" rtl="0">
              <a:spcBef>
                <a:spcPts val="0"/>
              </a:spcBef>
              <a:buSzPct val="100000"/>
            </a:pPr>
            <a:r>
              <a:rPr lang="en" sz="2400"/>
              <a:t>Larger annotated datasets</a:t>
            </a:r>
          </a:p>
          <a:p>
            <a:pPr indent="-381000" lvl="0" marL="457200" rtl="0">
              <a:spcBef>
                <a:spcPts val="0"/>
              </a:spcBef>
              <a:buSzPct val="100000"/>
            </a:pPr>
            <a:r>
              <a:rPr lang="en" sz="2400"/>
              <a:t>Layer visualization in terms of action units</a:t>
            </a:r>
          </a:p>
          <a:p>
            <a:pPr indent="-381000" lvl="0" marL="457200" rtl="0">
              <a:spcBef>
                <a:spcPts val="0"/>
              </a:spcBef>
              <a:buSzPct val="100000"/>
            </a:pPr>
            <a:r>
              <a:rPr lang="en" sz="2400"/>
              <a:t>Enhance video on sequence data using recurrent networks</a:t>
            </a:r>
          </a:p>
          <a:p>
            <a:pPr indent="-381000" lvl="0" marL="457200" rtl="0">
              <a:spcBef>
                <a:spcPts val="0"/>
              </a:spcBef>
              <a:buSzPct val="100000"/>
            </a:pPr>
            <a:r>
              <a:rPr lang="en" sz="2400"/>
              <a:t>Network for </a:t>
            </a:r>
            <a:r>
              <a:rPr lang="en" sz="2400"/>
              <a:t>embedded</a:t>
            </a:r>
            <a:r>
              <a:rPr lang="en" sz="2400"/>
              <a:t> devices</a:t>
            </a:r>
          </a:p>
          <a:p>
            <a:pPr indent="-381000" lvl="0" marL="457200" rtl="0">
              <a:spcBef>
                <a:spcPts val="0"/>
              </a:spcBef>
              <a:buSzPct val="100000"/>
            </a:pPr>
            <a:r>
              <a:rPr lang="en" sz="2400"/>
              <a:t> Facial action units classification</a:t>
            </a:r>
          </a:p>
          <a:p>
            <a:pPr lvl="0">
              <a:spcBef>
                <a:spcPts val="0"/>
              </a:spcBef>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3" name="Shape 353"/>
        <p:cNvGrpSpPr/>
        <p:nvPr/>
      </p:nvGrpSpPr>
      <p:grpSpPr>
        <a:xfrm>
          <a:off x="0" y="0"/>
          <a:ext cx="0" cy="0"/>
          <a:chOff x="0" y="0"/>
          <a:chExt cx="0" cy="0"/>
        </a:xfrm>
      </p:grpSpPr>
      <p:sp>
        <p:nvSpPr>
          <p:cNvPr id="354" name="Shape 354"/>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References</a:t>
            </a:r>
          </a:p>
        </p:txBody>
      </p:sp>
      <p:sp>
        <p:nvSpPr>
          <p:cNvPr id="355" name="Shape 355"/>
          <p:cNvSpPr txBox="1"/>
          <p:nvPr>
            <p:ph idx="1" type="body"/>
          </p:nvPr>
        </p:nvSpPr>
        <p:spPr>
          <a:xfrm>
            <a:off x="311700" y="1171600"/>
            <a:ext cx="8520600" cy="3397200"/>
          </a:xfrm>
          <a:prstGeom prst="rect">
            <a:avLst/>
          </a:prstGeom>
        </p:spPr>
        <p:txBody>
          <a:bodyPr anchorCtr="0" anchor="t" bIns="91425" lIns="91425" rIns="91425" tIns="91425">
            <a:noAutofit/>
          </a:bodyPr>
          <a:lstStyle/>
          <a:p>
            <a:pPr indent="-317500" lvl="0" marL="457200" rtl="0">
              <a:spcBef>
                <a:spcPts val="0"/>
              </a:spcBef>
              <a:buSzPct val="100000"/>
            </a:pPr>
            <a:r>
              <a:rPr lang="en" sz="1400"/>
              <a:t>“</a:t>
            </a:r>
            <a:r>
              <a:rPr lang="en" sz="1400"/>
              <a:t>Do Deep Neural Networks Learn Facial Action Units When Doing Expression Recognition?” Khorrami et.al 2015</a:t>
            </a:r>
          </a:p>
          <a:p>
            <a:pPr indent="-317500" lvl="0" marL="457200" rtl="0">
              <a:spcBef>
                <a:spcPts val="0"/>
              </a:spcBef>
              <a:buSzPct val="100000"/>
            </a:pPr>
            <a:r>
              <a:rPr lang="en" sz="1400"/>
              <a:t>“Emotion Recognition in the Wild via Convolutional Neural Networks and Mapped Binary Patterns” Gil Levi 2015</a:t>
            </a:r>
          </a:p>
          <a:p>
            <a:pPr indent="-317500" lvl="0" marL="457200" rtl="0">
              <a:spcBef>
                <a:spcPts val="0"/>
              </a:spcBef>
              <a:buSzPct val="100000"/>
            </a:pPr>
            <a:r>
              <a:rPr lang="en" sz="1400"/>
              <a:t>“Facial Expression Recognition using Convolutional Neural Networks: State of the Art” Pramerdorfer, Kampel 2016 preprint</a:t>
            </a:r>
          </a:p>
          <a:p>
            <a:pPr indent="-317500" lvl="0" marL="457200" rtl="0">
              <a:spcBef>
                <a:spcPts val="0"/>
              </a:spcBef>
              <a:buSzPct val="100000"/>
            </a:pPr>
            <a:r>
              <a:rPr lang="en" sz="1400"/>
              <a:t>“Challenges in Representation Learning: A report on three machine learning contests” Goodfellow et.al 2013</a:t>
            </a:r>
          </a:p>
          <a:p>
            <a:pPr indent="-317500" lvl="0" marL="457200" rtl="0">
              <a:spcBef>
                <a:spcPts val="0"/>
              </a:spcBef>
              <a:buSzPct val="100000"/>
            </a:pPr>
            <a:r>
              <a:rPr lang="en" sz="1400"/>
              <a:t>“VERY DEEP CONVOLUTIONAL NETWORKS FOR LARGE-SCALE IMAGE RECOGNITION” simonyan et.al 2014</a:t>
            </a:r>
          </a:p>
          <a:p>
            <a:pPr indent="-317500" lvl="0" marL="457200" rtl="0">
              <a:spcBef>
                <a:spcPts val="0"/>
              </a:spcBef>
              <a:buSzPct val="100000"/>
            </a:pPr>
            <a:r>
              <a:rPr lang="en" sz="1400"/>
              <a:t>““Fusing Aligned and Non-Aligned Face Information for Automatic Affect Recognition in the Wild: A Deep Learning Approach”Kim et.al 2016</a:t>
            </a:r>
          </a:p>
          <a:p>
            <a:pPr indent="-317500" lvl="0" marL="457200" rtl="0">
              <a:spcBef>
                <a:spcPts val="0"/>
              </a:spcBef>
              <a:buSzPct val="100000"/>
            </a:pPr>
            <a:r>
              <a:rPr lang="en" sz="1400"/>
              <a:t>““Learning Social Relation Traits from Face Images” Zhang et.al 2015</a:t>
            </a:r>
          </a:p>
          <a:p>
            <a:pPr indent="-317500" lvl="0" marL="457200" rtl="0">
              <a:spcBef>
                <a:spcPts val="0"/>
              </a:spcBef>
              <a:buSzPct val="100000"/>
            </a:pPr>
            <a:r>
              <a:rPr lang="en" sz="1400"/>
              <a:t>”</a:t>
            </a:r>
          </a:p>
          <a:p>
            <a:pPr lvl="0">
              <a:spcBef>
                <a:spcPts val="0"/>
              </a:spcBef>
              <a:buNone/>
            </a:pPr>
            <a:r>
              <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9" name="Shape 359"/>
        <p:cNvGrpSpPr/>
        <p:nvPr/>
      </p:nvGrpSpPr>
      <p:grpSpPr>
        <a:xfrm>
          <a:off x="0" y="0"/>
          <a:ext cx="0" cy="0"/>
          <a:chOff x="0" y="0"/>
          <a:chExt cx="0" cy="0"/>
        </a:xfrm>
      </p:grpSpPr>
      <p:sp>
        <p:nvSpPr>
          <p:cNvPr id="360" name="Shape 360"/>
          <p:cNvSpPr txBox="1"/>
          <p:nvPr>
            <p:ph type="title"/>
          </p:nvPr>
        </p:nvSpPr>
        <p:spPr>
          <a:xfrm>
            <a:off x="512700" y="1893300"/>
            <a:ext cx="8118600" cy="1522800"/>
          </a:xfrm>
          <a:prstGeom prst="rect">
            <a:avLst/>
          </a:prstGeom>
        </p:spPr>
        <p:txBody>
          <a:bodyPr anchorCtr="0" anchor="b" bIns="91425" lIns="91425" rIns="91425" tIns="91425">
            <a:noAutofit/>
          </a:bodyPr>
          <a:lstStyle/>
          <a:p>
            <a:pPr lvl="0" algn="ctr">
              <a:spcBef>
                <a:spcPts val="0"/>
              </a:spcBef>
              <a:buNone/>
            </a:pPr>
            <a:r>
              <a:rPr lang="en"/>
              <a:t>Thank you.</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490250" y="526350"/>
            <a:ext cx="5604000" cy="4090800"/>
          </a:xfrm>
          <a:prstGeom prst="rect">
            <a:avLst/>
          </a:prstGeom>
          <a:ln cap="flat" cmpd="sng" w="9525">
            <a:solidFill>
              <a:srgbClr val="000000"/>
            </a:solidFill>
            <a:prstDash val="solid"/>
            <a:round/>
            <a:headEnd len="med" w="med" type="none"/>
            <a:tailEnd len="med" w="med" type="none"/>
          </a:ln>
        </p:spPr>
        <p:txBody>
          <a:bodyPr anchorCtr="0" anchor="ctr" bIns="91425" lIns="91425" rIns="91425" tIns="91425">
            <a:noAutofit/>
          </a:bodyPr>
          <a:lstStyle/>
          <a:p>
            <a:pPr lvl="0">
              <a:spcBef>
                <a:spcPts val="0"/>
              </a:spcBef>
              <a:buNone/>
            </a:pPr>
            <a:r>
              <a:rPr lang="en">
                <a:solidFill>
                  <a:srgbClr val="000000"/>
                </a:solidFill>
              </a:rPr>
              <a:t>What if we had technologies to read our emotions?</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4" name="Shape 364"/>
        <p:cNvGrpSpPr/>
        <p:nvPr/>
      </p:nvGrpSpPr>
      <p:grpSpPr>
        <a:xfrm>
          <a:off x="0" y="0"/>
          <a:ext cx="0" cy="0"/>
          <a:chOff x="0" y="0"/>
          <a:chExt cx="0" cy="0"/>
        </a:xfrm>
      </p:grpSpPr>
      <p:sp>
        <p:nvSpPr>
          <p:cNvPr id="365" name="Shape 365"/>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Convolutional layer</a:t>
            </a:r>
          </a:p>
        </p:txBody>
      </p:sp>
      <p:sp>
        <p:nvSpPr>
          <p:cNvPr id="366" name="Shape 366"/>
          <p:cNvSpPr txBox="1"/>
          <p:nvPr>
            <p:ph idx="1" type="body"/>
          </p:nvPr>
        </p:nvSpPr>
        <p:spPr>
          <a:xfrm>
            <a:off x="311700" y="1171600"/>
            <a:ext cx="8520600" cy="3397200"/>
          </a:xfrm>
          <a:prstGeom prst="rect">
            <a:avLst/>
          </a:prstGeom>
        </p:spPr>
        <p:txBody>
          <a:bodyPr anchorCtr="0" anchor="t" bIns="91425" lIns="91425" rIns="91425" tIns="91425">
            <a:noAutofit/>
          </a:bodyPr>
          <a:lstStyle/>
          <a:p>
            <a:pPr lvl="0">
              <a:spcBef>
                <a:spcPts val="0"/>
              </a:spcBef>
              <a:buNone/>
            </a:pPr>
            <a:r>
              <a:t/>
            </a:r>
            <a:endParaRPr/>
          </a:p>
        </p:txBody>
      </p:sp>
      <p:pic>
        <p:nvPicPr>
          <p:cNvPr id="367" name="Shape 367"/>
          <p:cNvPicPr preferRelativeResize="0"/>
          <p:nvPr/>
        </p:nvPicPr>
        <p:blipFill rotWithShape="1">
          <a:blip r:embed="rId3">
            <a:alphaModFix/>
          </a:blip>
          <a:srcRect b="0" l="0" r="0" t="0"/>
          <a:stretch/>
        </p:blipFill>
        <p:spPr>
          <a:xfrm>
            <a:off x="659642" y="1234460"/>
            <a:ext cx="2324100" cy="2466900"/>
          </a:xfrm>
          <a:prstGeom prst="rect">
            <a:avLst/>
          </a:prstGeom>
          <a:noFill/>
          <a:ln>
            <a:noFill/>
          </a:ln>
        </p:spPr>
      </p:pic>
      <p:pic>
        <p:nvPicPr>
          <p:cNvPr id="368" name="Shape 368"/>
          <p:cNvPicPr preferRelativeResize="0"/>
          <p:nvPr/>
        </p:nvPicPr>
        <p:blipFill rotWithShape="1">
          <a:blip r:embed="rId4">
            <a:alphaModFix/>
          </a:blip>
          <a:srcRect b="0" l="0" r="0" t="0"/>
          <a:stretch/>
        </p:blipFill>
        <p:spPr>
          <a:xfrm>
            <a:off x="3440247" y="1543475"/>
            <a:ext cx="4973999" cy="2904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2" name="Shape 372"/>
        <p:cNvGrpSpPr/>
        <p:nvPr/>
      </p:nvGrpSpPr>
      <p:grpSpPr>
        <a:xfrm>
          <a:off x="0" y="0"/>
          <a:ext cx="0" cy="0"/>
          <a:chOff x="0" y="0"/>
          <a:chExt cx="0" cy="0"/>
        </a:xfrm>
      </p:grpSpPr>
      <p:sp>
        <p:nvSpPr>
          <p:cNvPr id="373" name="Shape 373"/>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Convolutional Neural networks</a:t>
            </a:r>
          </a:p>
        </p:txBody>
      </p:sp>
      <p:sp>
        <p:nvSpPr>
          <p:cNvPr id="374" name="Shape 374"/>
          <p:cNvSpPr txBox="1"/>
          <p:nvPr>
            <p:ph idx="1" type="body"/>
          </p:nvPr>
        </p:nvSpPr>
        <p:spPr>
          <a:xfrm>
            <a:off x="311700" y="1171600"/>
            <a:ext cx="8520600" cy="3397200"/>
          </a:xfrm>
          <a:prstGeom prst="rect">
            <a:avLst/>
          </a:prstGeom>
        </p:spPr>
        <p:txBody>
          <a:bodyPr anchorCtr="0" anchor="t" bIns="91425" lIns="91425" rIns="91425" tIns="91425">
            <a:noAutofit/>
          </a:bodyPr>
          <a:lstStyle/>
          <a:p>
            <a:pPr lvl="0">
              <a:spcBef>
                <a:spcPts val="0"/>
              </a:spcBef>
              <a:buNone/>
            </a:pPr>
            <a:r>
              <a:t/>
            </a:r>
            <a:endParaRPr/>
          </a:p>
          <a:p>
            <a:pPr lvl="0">
              <a:spcBef>
                <a:spcPts val="0"/>
              </a:spcBef>
              <a:buNone/>
            </a:pPr>
            <a:r>
              <a:t/>
            </a:r>
            <a:endParaRPr/>
          </a:p>
        </p:txBody>
      </p:sp>
      <p:pic>
        <p:nvPicPr>
          <p:cNvPr id="375" name="Shape 375"/>
          <p:cNvPicPr preferRelativeResize="0"/>
          <p:nvPr/>
        </p:nvPicPr>
        <p:blipFill>
          <a:blip r:embed="rId3">
            <a:alphaModFix/>
          </a:blip>
          <a:stretch>
            <a:fillRect/>
          </a:stretch>
        </p:blipFill>
        <p:spPr>
          <a:xfrm>
            <a:off x="600175" y="1757362"/>
            <a:ext cx="5791200" cy="16287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9" name="Shape 379"/>
        <p:cNvGrpSpPr/>
        <p:nvPr/>
      </p:nvGrpSpPr>
      <p:grpSpPr>
        <a:xfrm>
          <a:off x="0" y="0"/>
          <a:ext cx="0" cy="0"/>
          <a:chOff x="0" y="0"/>
          <a:chExt cx="0" cy="0"/>
        </a:xfrm>
      </p:grpSpPr>
      <p:sp>
        <p:nvSpPr>
          <p:cNvPr id="380" name="Shape 380"/>
          <p:cNvSpPr txBox="1"/>
          <p:nvPr>
            <p:ph type="title"/>
          </p:nvPr>
        </p:nvSpPr>
        <p:spPr>
          <a:xfrm>
            <a:off x="311700" y="445025"/>
            <a:ext cx="8520600" cy="613200"/>
          </a:xfrm>
          <a:prstGeom prst="rect">
            <a:avLst/>
          </a:prstGeom>
        </p:spPr>
        <p:txBody>
          <a:bodyPr anchorCtr="0" anchor="t" bIns="91425" lIns="91425" rIns="91425" tIns="91425">
            <a:noAutofit/>
          </a:bodyPr>
          <a:lstStyle/>
          <a:p>
            <a:pPr lvl="0" rtl="0">
              <a:spcBef>
                <a:spcPts val="0"/>
              </a:spcBef>
              <a:buNone/>
            </a:pPr>
            <a:r>
              <a:rPr lang="en"/>
              <a:t>Results</a:t>
            </a:r>
          </a:p>
        </p:txBody>
      </p:sp>
      <p:sp>
        <p:nvSpPr>
          <p:cNvPr id="381" name="Shape 381"/>
          <p:cNvSpPr txBox="1"/>
          <p:nvPr>
            <p:ph idx="1" type="body"/>
          </p:nvPr>
        </p:nvSpPr>
        <p:spPr>
          <a:xfrm>
            <a:off x="311700" y="1171600"/>
            <a:ext cx="8520600" cy="33972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5" name="Shape 385"/>
        <p:cNvGrpSpPr/>
        <p:nvPr/>
      </p:nvGrpSpPr>
      <p:grpSpPr>
        <a:xfrm>
          <a:off x="0" y="0"/>
          <a:ext cx="0" cy="0"/>
          <a:chOff x="0" y="0"/>
          <a:chExt cx="0" cy="0"/>
        </a:xfrm>
      </p:grpSpPr>
      <p:sp>
        <p:nvSpPr>
          <p:cNvPr id="386" name="Shape 386"/>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Validation accuracy for Deep model</a:t>
            </a:r>
          </a:p>
        </p:txBody>
      </p:sp>
      <p:sp>
        <p:nvSpPr>
          <p:cNvPr id="387" name="Shape 387"/>
          <p:cNvSpPr txBox="1"/>
          <p:nvPr>
            <p:ph idx="1" type="body"/>
          </p:nvPr>
        </p:nvSpPr>
        <p:spPr>
          <a:xfrm>
            <a:off x="311700" y="1171600"/>
            <a:ext cx="8520600" cy="3397200"/>
          </a:xfrm>
          <a:prstGeom prst="rect">
            <a:avLst/>
          </a:prstGeom>
        </p:spPr>
        <p:txBody>
          <a:bodyPr anchorCtr="0" anchor="t" bIns="91425" lIns="91425" rIns="91425" tIns="91425">
            <a:noAutofit/>
          </a:bodyPr>
          <a:lstStyle/>
          <a:p>
            <a:pPr lvl="0">
              <a:spcBef>
                <a:spcPts val="0"/>
              </a:spcBef>
              <a:buNone/>
            </a:pPr>
            <a:r>
              <a:t/>
            </a:r>
            <a:endParaRPr/>
          </a:p>
        </p:txBody>
      </p:sp>
      <p:pic>
        <p:nvPicPr>
          <p:cNvPr id="388" name="Shape 388"/>
          <p:cNvPicPr preferRelativeResize="0"/>
          <p:nvPr/>
        </p:nvPicPr>
        <p:blipFill>
          <a:blip r:embed="rId3">
            <a:alphaModFix/>
          </a:blip>
          <a:stretch>
            <a:fillRect/>
          </a:stretch>
        </p:blipFill>
        <p:spPr>
          <a:xfrm>
            <a:off x="368250" y="1704438"/>
            <a:ext cx="9144001" cy="25545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2" name="Shape 392"/>
        <p:cNvGrpSpPr/>
        <p:nvPr/>
      </p:nvGrpSpPr>
      <p:grpSpPr>
        <a:xfrm>
          <a:off x="0" y="0"/>
          <a:ext cx="0" cy="0"/>
          <a:chOff x="0" y="0"/>
          <a:chExt cx="0" cy="0"/>
        </a:xfrm>
      </p:grpSpPr>
      <p:sp>
        <p:nvSpPr>
          <p:cNvPr id="393" name="Shape 393"/>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Procedure</a:t>
            </a:r>
          </a:p>
        </p:txBody>
      </p:sp>
      <p:sp>
        <p:nvSpPr>
          <p:cNvPr id="394" name="Shape 394"/>
          <p:cNvSpPr txBox="1"/>
          <p:nvPr>
            <p:ph idx="1" type="body"/>
          </p:nvPr>
        </p:nvSpPr>
        <p:spPr>
          <a:xfrm>
            <a:off x="311700" y="1171675"/>
            <a:ext cx="3999900" cy="3397200"/>
          </a:xfrm>
          <a:prstGeom prst="rect">
            <a:avLst/>
          </a:prstGeom>
        </p:spPr>
        <p:txBody>
          <a:bodyPr anchorCtr="0" anchor="t" bIns="91425" lIns="91425" rIns="91425" tIns="91425">
            <a:noAutofit/>
          </a:bodyPr>
          <a:lstStyle/>
          <a:p>
            <a:pPr indent="-330200" lvl="0" marL="457200">
              <a:spcBef>
                <a:spcPts val="0"/>
              </a:spcBef>
              <a:buSzPct val="100000"/>
              <a:buNone/>
            </a:pPr>
            <a:r>
              <a:rPr lang="en" sz="1600"/>
              <a:t>Lorem ipsum dolor sit amet, consectetur adipiscing elit, sed do eiusmod tempor incididunt ut labore et dolore magna aliqua</a:t>
            </a:r>
          </a:p>
          <a:p>
            <a:pPr indent="-330200" lvl="0" marL="457200">
              <a:spcBef>
                <a:spcPts val="0"/>
              </a:spcBef>
              <a:buSzPct val="100000"/>
              <a:buNone/>
            </a:pPr>
            <a:r>
              <a:rPr lang="en" sz="1600"/>
              <a:t>Incididunt ut labore et dolore</a:t>
            </a:r>
          </a:p>
          <a:p>
            <a:pPr indent="-330200" lvl="0" marL="457200">
              <a:spcBef>
                <a:spcPts val="0"/>
              </a:spcBef>
              <a:buSzPct val="100000"/>
              <a:buNone/>
            </a:pPr>
            <a:r>
              <a:rPr lang="en" sz="1600"/>
              <a:t>Consectetur adipiscing elit, sed do eiusmod tempor incididunt ut labore et dolore magna aliqua</a:t>
            </a:r>
          </a:p>
          <a:p>
            <a:pPr indent="-330200" lvl="0" marL="457200">
              <a:spcBef>
                <a:spcPts val="0"/>
              </a:spcBef>
              <a:buSzPct val="100000"/>
              <a:buNone/>
            </a:pPr>
            <a:r>
              <a:rPr lang="en" sz="1600"/>
              <a:t>Incididunt ut labore et dolore</a:t>
            </a:r>
          </a:p>
        </p:txBody>
      </p:sp>
      <p:pic>
        <p:nvPicPr>
          <p:cNvPr descr="Overhead shot of hand holding cup of light-colored tea with lemon slices floating in it" id="395" name="Shape 395"/>
          <p:cNvPicPr preferRelativeResize="0"/>
          <p:nvPr/>
        </p:nvPicPr>
        <p:blipFill rotWithShape="1">
          <a:blip r:embed="rId3">
            <a:alphaModFix/>
          </a:blip>
          <a:srcRect b="4067" l="17813" r="16061" t="0"/>
          <a:stretch/>
        </p:blipFill>
        <p:spPr>
          <a:xfrm>
            <a:off x="4705150" y="342525"/>
            <a:ext cx="2035799" cy="1955426"/>
          </a:xfrm>
          <a:prstGeom prst="rect">
            <a:avLst/>
          </a:prstGeom>
          <a:noFill/>
          <a:ln>
            <a:noFill/>
          </a:ln>
        </p:spPr>
      </p:pic>
      <p:pic>
        <p:nvPicPr>
          <p:cNvPr descr="Modern, round computer speaker" id="396" name="Shape 396"/>
          <p:cNvPicPr preferRelativeResize="0"/>
          <p:nvPr/>
        </p:nvPicPr>
        <p:blipFill rotWithShape="1">
          <a:blip r:embed="rId4">
            <a:alphaModFix/>
          </a:blip>
          <a:srcRect b="15127" l="6179" r="35687" t="10754"/>
          <a:stretch/>
        </p:blipFill>
        <p:spPr>
          <a:xfrm>
            <a:off x="6796425" y="342525"/>
            <a:ext cx="2035799" cy="1946699"/>
          </a:xfrm>
          <a:prstGeom prst="rect">
            <a:avLst/>
          </a:prstGeom>
          <a:noFill/>
          <a:ln>
            <a:noFill/>
          </a:ln>
        </p:spPr>
      </p:pic>
      <p:pic>
        <p:nvPicPr>
          <p:cNvPr descr="Empty upside down mason jars resting on picket fence posts" id="397" name="Shape 397"/>
          <p:cNvPicPr preferRelativeResize="0"/>
          <p:nvPr/>
        </p:nvPicPr>
        <p:blipFill rotWithShape="1">
          <a:blip r:embed="rId5">
            <a:alphaModFix/>
          </a:blip>
          <a:srcRect b="9949" l="9164" r="3636" t="13038"/>
          <a:stretch/>
        </p:blipFill>
        <p:spPr>
          <a:xfrm>
            <a:off x="4705200" y="2336175"/>
            <a:ext cx="4127098" cy="24203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1" name="Shape 401"/>
        <p:cNvGrpSpPr/>
        <p:nvPr/>
      </p:nvGrpSpPr>
      <p:grpSpPr>
        <a:xfrm>
          <a:off x="0" y="0"/>
          <a:ext cx="0" cy="0"/>
          <a:chOff x="0" y="0"/>
          <a:chExt cx="0" cy="0"/>
        </a:xfrm>
      </p:grpSpPr>
      <p:sp>
        <p:nvSpPr>
          <p:cNvPr id="402" name="Shape 402"/>
          <p:cNvSpPr txBox="1"/>
          <p:nvPr>
            <p:ph type="title"/>
          </p:nvPr>
        </p:nvSpPr>
        <p:spPr>
          <a:xfrm>
            <a:off x="311700" y="445025"/>
            <a:ext cx="8520600" cy="613200"/>
          </a:xfrm>
          <a:prstGeom prst="rect">
            <a:avLst/>
          </a:prstGeom>
        </p:spPr>
        <p:txBody>
          <a:bodyPr anchorCtr="0" anchor="t" bIns="91425" lIns="91425" rIns="91425" tIns="91425">
            <a:noAutofit/>
          </a:bodyPr>
          <a:lstStyle/>
          <a:p>
            <a:pPr lvl="0" rtl="0">
              <a:spcBef>
                <a:spcPts val="0"/>
              </a:spcBef>
              <a:buNone/>
            </a:pPr>
            <a:r>
              <a:t/>
            </a:r>
            <a:endParaRPr/>
          </a:p>
        </p:txBody>
      </p:sp>
      <p:sp>
        <p:nvSpPr>
          <p:cNvPr id="403" name="Shape 403"/>
          <p:cNvSpPr txBox="1"/>
          <p:nvPr>
            <p:ph idx="1" type="body"/>
          </p:nvPr>
        </p:nvSpPr>
        <p:spPr>
          <a:xfrm>
            <a:off x="311700" y="1171675"/>
            <a:ext cx="3999900" cy="3397200"/>
          </a:xfrm>
          <a:prstGeom prst="rect">
            <a:avLst/>
          </a:prstGeom>
        </p:spPr>
        <p:txBody>
          <a:bodyPr anchorCtr="0" anchor="t" bIns="91425" lIns="91425" rIns="91425" tIns="91425">
            <a:noAutofit/>
          </a:bodyPr>
          <a:lstStyle/>
          <a:p>
            <a:pPr lvl="0" rtl="0">
              <a:spcBef>
                <a:spcPts val="0"/>
              </a:spcBef>
              <a:buNone/>
            </a:pPr>
            <a:r>
              <a:t/>
            </a:r>
            <a:endParaRPr/>
          </a:p>
        </p:txBody>
      </p:sp>
      <p:sp>
        <p:nvSpPr>
          <p:cNvPr id="404" name="Shape 404"/>
          <p:cNvSpPr txBox="1"/>
          <p:nvPr>
            <p:ph idx="2" type="body"/>
          </p:nvPr>
        </p:nvSpPr>
        <p:spPr>
          <a:xfrm>
            <a:off x="4832400" y="1171675"/>
            <a:ext cx="3999900" cy="33972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8" name="Shape 408"/>
        <p:cNvGrpSpPr/>
        <p:nvPr/>
      </p:nvGrpSpPr>
      <p:grpSpPr>
        <a:xfrm>
          <a:off x="0" y="0"/>
          <a:ext cx="0" cy="0"/>
          <a:chOff x="0" y="0"/>
          <a:chExt cx="0" cy="0"/>
        </a:xfrm>
      </p:grpSpPr>
      <p:sp>
        <p:nvSpPr>
          <p:cNvPr id="409" name="Shape 409"/>
          <p:cNvSpPr txBox="1"/>
          <p:nvPr>
            <p:ph type="title"/>
          </p:nvPr>
        </p:nvSpPr>
        <p:spPr>
          <a:xfrm>
            <a:off x="311700" y="445025"/>
            <a:ext cx="8520600" cy="613200"/>
          </a:xfrm>
          <a:prstGeom prst="rect">
            <a:avLst/>
          </a:prstGeom>
        </p:spPr>
        <p:txBody>
          <a:bodyPr anchorCtr="0" anchor="t" bIns="91425" lIns="91425" rIns="91425" tIns="91425">
            <a:noAutofit/>
          </a:bodyPr>
          <a:lstStyle/>
          <a:p>
            <a:pPr lvl="0" rtl="0">
              <a:spcBef>
                <a:spcPts val="0"/>
              </a:spcBef>
              <a:buNone/>
            </a:pPr>
            <a:r>
              <a:rPr lang="en"/>
              <a:t>Why </a:t>
            </a:r>
            <a:r>
              <a:rPr b="1" lang="en"/>
              <a:t>Emotion</a:t>
            </a:r>
            <a:r>
              <a:rPr b="1" lang="en"/>
              <a:t> recognition</a:t>
            </a:r>
            <a:r>
              <a:rPr lang="en"/>
              <a:t> is important?</a:t>
            </a:r>
          </a:p>
        </p:txBody>
      </p:sp>
      <p:sp>
        <p:nvSpPr>
          <p:cNvPr id="410" name="Shape 410"/>
          <p:cNvSpPr txBox="1"/>
          <p:nvPr>
            <p:ph idx="1" type="body"/>
          </p:nvPr>
        </p:nvSpPr>
        <p:spPr>
          <a:xfrm>
            <a:off x="311700" y="1171675"/>
            <a:ext cx="3999900" cy="3397200"/>
          </a:xfrm>
          <a:prstGeom prst="rect">
            <a:avLst/>
          </a:prstGeom>
        </p:spPr>
        <p:txBody>
          <a:bodyPr anchorCtr="0" anchor="t" bIns="91425" lIns="91425" rIns="91425" tIns="91425">
            <a:noAutofit/>
          </a:bodyPr>
          <a:lstStyle/>
          <a:p>
            <a:pPr indent="-228600" lvl="0" marL="457200" rtl="0">
              <a:spcBef>
                <a:spcPts val="0"/>
              </a:spcBef>
            </a:pPr>
            <a:r>
              <a:rPr lang="en"/>
              <a:t>Plays an important Role in Human-Computer Interaction</a:t>
            </a:r>
          </a:p>
        </p:txBody>
      </p:sp>
      <p:sp>
        <p:nvSpPr>
          <p:cNvPr id="411" name="Shape 411"/>
          <p:cNvSpPr txBox="1"/>
          <p:nvPr>
            <p:ph idx="2" type="body"/>
          </p:nvPr>
        </p:nvSpPr>
        <p:spPr>
          <a:xfrm>
            <a:off x="4832400" y="1171675"/>
            <a:ext cx="3999900" cy="33972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5" name="Shape 415"/>
        <p:cNvGrpSpPr/>
        <p:nvPr/>
      </p:nvGrpSpPr>
      <p:grpSpPr>
        <a:xfrm>
          <a:off x="0" y="0"/>
          <a:ext cx="0" cy="0"/>
          <a:chOff x="0" y="0"/>
          <a:chExt cx="0" cy="0"/>
        </a:xfrm>
      </p:grpSpPr>
      <p:sp>
        <p:nvSpPr>
          <p:cNvPr id="416" name="Shape 416"/>
          <p:cNvSpPr txBox="1"/>
          <p:nvPr>
            <p:ph type="title"/>
          </p:nvPr>
        </p:nvSpPr>
        <p:spPr>
          <a:xfrm>
            <a:off x="512700" y="1893300"/>
            <a:ext cx="8118600" cy="1522800"/>
          </a:xfrm>
          <a:prstGeom prst="rect">
            <a:avLst/>
          </a:prstGeom>
        </p:spPr>
        <p:txBody>
          <a:bodyPr anchorCtr="0" anchor="b" bIns="91425" lIns="91425" rIns="91425" tIns="91425">
            <a:noAutofit/>
          </a:bodyPr>
          <a:lstStyle/>
          <a:p>
            <a:pPr lvl="0">
              <a:spcBef>
                <a:spcPts val="0"/>
              </a:spcBef>
              <a:buNone/>
            </a:pPr>
            <a:r>
              <a:rPr lang="en"/>
              <a:t>Hypothesis</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0" name="Shape 420"/>
        <p:cNvGrpSpPr/>
        <p:nvPr/>
      </p:nvGrpSpPr>
      <p:grpSpPr>
        <a:xfrm>
          <a:off x="0" y="0"/>
          <a:ext cx="0" cy="0"/>
          <a:chOff x="0" y="0"/>
          <a:chExt cx="0" cy="0"/>
        </a:xfrm>
      </p:grpSpPr>
      <p:sp>
        <p:nvSpPr>
          <p:cNvPr id="421" name="Shape 421"/>
          <p:cNvSpPr txBox="1"/>
          <p:nvPr>
            <p:ph type="title"/>
          </p:nvPr>
        </p:nvSpPr>
        <p:spPr>
          <a:xfrm>
            <a:off x="490250" y="526350"/>
            <a:ext cx="5604000" cy="4090800"/>
          </a:xfrm>
          <a:prstGeom prst="rect">
            <a:avLst/>
          </a:prstGeom>
        </p:spPr>
        <p:txBody>
          <a:bodyPr anchorCtr="0" anchor="ctr" bIns="91425" lIns="91425" rIns="91425" tIns="91425">
            <a:noAutofit/>
          </a:bodyPr>
          <a:lstStyle/>
          <a:p>
            <a:pPr lvl="0">
              <a:spcBef>
                <a:spcPts val="0"/>
              </a:spcBef>
              <a:buNone/>
            </a:pPr>
            <a:r>
              <a:rPr lang="en"/>
              <a:t>Tell the audience what you expect to happen...</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5" name="Shape 425"/>
        <p:cNvGrpSpPr/>
        <p:nvPr/>
      </p:nvGrpSpPr>
      <p:grpSpPr>
        <a:xfrm>
          <a:off x="0" y="0"/>
          <a:ext cx="0" cy="0"/>
          <a:chOff x="0" y="0"/>
          <a:chExt cx="0" cy="0"/>
        </a:xfrm>
      </p:grpSpPr>
      <p:sp>
        <p:nvSpPr>
          <p:cNvPr id="426" name="Shape 426"/>
          <p:cNvSpPr txBox="1"/>
          <p:nvPr>
            <p:ph idx="1" type="body"/>
          </p:nvPr>
        </p:nvSpPr>
        <p:spPr>
          <a:xfrm>
            <a:off x="311700" y="1171675"/>
            <a:ext cx="3999900" cy="3397200"/>
          </a:xfrm>
          <a:prstGeom prst="rect">
            <a:avLst/>
          </a:prstGeom>
        </p:spPr>
        <p:txBody>
          <a:bodyPr anchorCtr="0" anchor="t" bIns="91425" lIns="91425" rIns="91425" tIns="91425">
            <a:noAutofit/>
          </a:bodyPr>
          <a:lstStyle/>
          <a:p>
            <a:pPr lvl="0">
              <a:spcBef>
                <a:spcPts val="0"/>
              </a:spcBef>
              <a:buNone/>
            </a:pPr>
            <a:r>
              <a:rPr b="1" lang="en" sz="1800"/>
              <a:t>I think this is what’s going to happen because…</a:t>
            </a:r>
          </a:p>
          <a:p>
            <a:pPr lvl="0">
              <a:spcBef>
                <a:spcPts val="0"/>
              </a:spcBef>
              <a:buNone/>
            </a:pPr>
            <a:r>
              <a:rPr lang="en" sz="1600"/>
              <a:t>Lorem ipsum dolor sit amet, consectetur adipiscing elit, sed do eiusmod tempor incididunt ut labore et dolore magna aliqua. Ut enim ad minim veniam, quis nostrud exercitation ullamco laboris nisi ut aliquip.</a:t>
            </a:r>
          </a:p>
        </p:txBody>
      </p:sp>
      <p:sp>
        <p:nvSpPr>
          <p:cNvPr id="427" name="Shape 427"/>
          <p:cNvSpPr txBox="1"/>
          <p:nvPr>
            <p:ph idx="2" type="body"/>
          </p:nvPr>
        </p:nvSpPr>
        <p:spPr>
          <a:xfrm>
            <a:off x="4832400" y="1171675"/>
            <a:ext cx="3999900" cy="3397200"/>
          </a:xfrm>
          <a:prstGeom prst="rect">
            <a:avLst/>
          </a:prstGeom>
        </p:spPr>
        <p:txBody>
          <a:bodyPr anchorCtr="0" anchor="t" bIns="91425" lIns="91425" rIns="91425" tIns="91425">
            <a:noAutofit/>
          </a:bodyPr>
          <a:lstStyle/>
          <a:p>
            <a:pPr lvl="0">
              <a:spcBef>
                <a:spcPts val="0"/>
              </a:spcBef>
              <a:buNone/>
            </a:pPr>
            <a:r>
              <a:rPr b="1" lang="en" sz="1800"/>
              <a:t>Variables that may affect the outcome...</a:t>
            </a:r>
          </a:p>
          <a:p>
            <a:pPr indent="-330200" lvl="0" marL="457200">
              <a:spcBef>
                <a:spcPts val="0"/>
              </a:spcBef>
              <a:buSzPct val="100000"/>
              <a:buNone/>
            </a:pPr>
            <a:r>
              <a:rPr lang="en" sz="1600"/>
              <a:t>Lorem ipsum dolor sit amet, consectetur adipiscing elit</a:t>
            </a:r>
          </a:p>
          <a:p>
            <a:pPr indent="-330200" lvl="0" marL="457200">
              <a:spcBef>
                <a:spcPts val="0"/>
              </a:spcBef>
              <a:buSzPct val="100000"/>
              <a:buNone/>
            </a:pPr>
            <a:r>
              <a:rPr lang="en" sz="1600"/>
              <a:t>Sed do eiusmod tempor incididunt ut labore et dolore magna aliqua</a:t>
            </a:r>
          </a:p>
        </p:txBody>
      </p:sp>
      <p:sp>
        <p:nvSpPr>
          <p:cNvPr id="428" name="Shape 428"/>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Hypothesis support</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 name="Shape 83"/>
        <p:cNvGrpSpPr/>
        <p:nvPr/>
      </p:nvGrpSpPr>
      <p:grpSpPr>
        <a:xfrm>
          <a:off x="0" y="0"/>
          <a:ext cx="0" cy="0"/>
          <a:chOff x="0" y="0"/>
          <a:chExt cx="0" cy="0"/>
        </a:xfrm>
      </p:grpSpPr>
      <p:sp>
        <p:nvSpPr>
          <p:cNvPr id="84" name="Shape 84"/>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E-learning</a:t>
            </a:r>
          </a:p>
        </p:txBody>
      </p:sp>
      <p:sp>
        <p:nvSpPr>
          <p:cNvPr id="85" name="Shape 85"/>
          <p:cNvSpPr txBox="1"/>
          <p:nvPr>
            <p:ph idx="1" type="body"/>
          </p:nvPr>
        </p:nvSpPr>
        <p:spPr>
          <a:xfrm>
            <a:off x="311700" y="1171600"/>
            <a:ext cx="4174800" cy="3397200"/>
          </a:xfrm>
          <a:prstGeom prst="rect">
            <a:avLst/>
          </a:prstGeom>
        </p:spPr>
        <p:txBody>
          <a:bodyPr anchorCtr="0" anchor="t" bIns="91425" lIns="91425" rIns="91425" tIns="91425">
            <a:noAutofit/>
          </a:bodyPr>
          <a:lstStyle/>
          <a:p>
            <a:pPr indent="-228600" lvl="0" marL="457200" rtl="0">
              <a:spcBef>
                <a:spcPts val="0"/>
              </a:spcBef>
            </a:pPr>
            <a:r>
              <a:rPr lang="en"/>
              <a:t>Adjust pace based on your emotions</a:t>
            </a:r>
          </a:p>
          <a:p>
            <a:pPr indent="-228600" lvl="0" marL="457200">
              <a:spcBef>
                <a:spcPts val="0"/>
              </a:spcBef>
            </a:pPr>
            <a:r>
              <a:rPr lang="en"/>
              <a:t>More interactive and effective</a:t>
            </a:r>
          </a:p>
        </p:txBody>
      </p:sp>
      <p:pic>
        <p:nvPicPr>
          <p:cNvPr id="86" name="Shape 86"/>
          <p:cNvPicPr preferRelativeResize="0"/>
          <p:nvPr/>
        </p:nvPicPr>
        <p:blipFill>
          <a:blip r:embed="rId3">
            <a:alphaModFix/>
          </a:blip>
          <a:stretch>
            <a:fillRect/>
          </a:stretch>
        </p:blipFill>
        <p:spPr>
          <a:xfrm>
            <a:off x="4486500" y="1067075"/>
            <a:ext cx="4352699" cy="360625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2" name="Shape 432"/>
        <p:cNvGrpSpPr/>
        <p:nvPr/>
      </p:nvGrpSpPr>
      <p:grpSpPr>
        <a:xfrm>
          <a:off x="0" y="0"/>
          <a:ext cx="0" cy="0"/>
          <a:chOff x="0" y="0"/>
          <a:chExt cx="0" cy="0"/>
        </a:xfrm>
      </p:grpSpPr>
      <p:pic>
        <p:nvPicPr>
          <p:cNvPr descr="Looking through a cardboard paper-towel roll towards light at the end of it" id="433" name="Shape 433"/>
          <p:cNvPicPr preferRelativeResize="0"/>
          <p:nvPr/>
        </p:nvPicPr>
        <p:blipFill rotWithShape="1">
          <a:blip r:embed="rId3">
            <a:alphaModFix/>
          </a:blip>
          <a:srcRect b="984" l="22872" r="19354" t="1578"/>
          <a:stretch/>
        </p:blipFill>
        <p:spPr>
          <a:xfrm>
            <a:off x="0" y="0"/>
            <a:ext cx="4576348" cy="5143500"/>
          </a:xfrm>
          <a:prstGeom prst="rect">
            <a:avLst/>
          </a:prstGeom>
          <a:noFill/>
          <a:ln>
            <a:noFill/>
          </a:ln>
        </p:spPr>
      </p:pic>
      <p:pic>
        <p:nvPicPr>
          <p:cNvPr descr="Overhead shot of various masculine accessories including large headphones, a bow-tie, and a wrist watch" id="434" name="Shape 434"/>
          <p:cNvPicPr preferRelativeResize="0"/>
          <p:nvPr/>
        </p:nvPicPr>
        <p:blipFill rotWithShape="1">
          <a:blip r:embed="rId4">
            <a:alphaModFix/>
          </a:blip>
          <a:srcRect b="6840" l="37422" r="8654" t="840"/>
          <a:stretch/>
        </p:blipFill>
        <p:spPr>
          <a:xfrm>
            <a:off x="4576350" y="0"/>
            <a:ext cx="4567649" cy="5143199"/>
          </a:xfrm>
          <a:prstGeom prst="rect">
            <a:avLst/>
          </a:prstGeom>
          <a:noFill/>
          <a:ln>
            <a:noFill/>
          </a:ln>
        </p:spPr>
      </p:pic>
      <p:sp>
        <p:nvSpPr>
          <p:cNvPr id="435" name="Shape 435"/>
          <p:cNvSpPr txBox="1"/>
          <p:nvPr>
            <p:ph idx="1" type="body"/>
          </p:nvPr>
        </p:nvSpPr>
        <p:spPr>
          <a:xfrm>
            <a:off x="311700" y="4230575"/>
            <a:ext cx="5998800" cy="605100"/>
          </a:xfrm>
          <a:prstGeom prst="rect">
            <a:avLst/>
          </a:prstGeom>
          <a:solidFill>
            <a:schemeClr val="lt1"/>
          </a:solidFill>
        </p:spPr>
        <p:txBody>
          <a:bodyPr anchorCtr="0" anchor="ctr" bIns="91425" lIns="91425" rIns="91425" tIns="91425">
            <a:noAutofit/>
          </a:bodyPr>
          <a:lstStyle/>
          <a:p>
            <a:pPr lvl="0">
              <a:spcBef>
                <a:spcPts val="0"/>
              </a:spcBef>
              <a:buNone/>
            </a:pPr>
            <a:r>
              <a:rPr lang="en"/>
              <a:t>The experiment</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9" name="Shape 439"/>
        <p:cNvGrpSpPr/>
        <p:nvPr/>
      </p:nvGrpSpPr>
      <p:grpSpPr>
        <a:xfrm>
          <a:off x="0" y="0"/>
          <a:ext cx="0" cy="0"/>
          <a:chOff x="0" y="0"/>
          <a:chExt cx="0" cy="0"/>
        </a:xfrm>
      </p:grpSpPr>
      <p:sp>
        <p:nvSpPr>
          <p:cNvPr id="440" name="Shape 440"/>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Conclusion</a:t>
            </a:r>
          </a:p>
        </p:txBody>
      </p:sp>
      <p:sp>
        <p:nvSpPr>
          <p:cNvPr id="441" name="Shape 441"/>
          <p:cNvSpPr txBox="1"/>
          <p:nvPr>
            <p:ph idx="1" type="body"/>
          </p:nvPr>
        </p:nvSpPr>
        <p:spPr>
          <a:xfrm>
            <a:off x="311700" y="1171600"/>
            <a:ext cx="8520600" cy="3397200"/>
          </a:xfrm>
          <a:prstGeom prst="rect">
            <a:avLst/>
          </a:prstGeom>
        </p:spPr>
        <p:txBody>
          <a:bodyPr anchorCtr="0" anchor="t" bIns="91425" lIns="91425" rIns="91425" tIns="91425">
            <a:noAutofit/>
          </a:bodyPr>
          <a:lstStyle/>
          <a:p>
            <a:pPr lvl="0">
              <a:spcBef>
                <a:spcPts val="0"/>
              </a:spcBef>
              <a:buNone/>
            </a:pPr>
            <a:r>
              <a:rPr lang="en"/>
              <a:t>Lorem ipsum dolor sit amet, consectetur adipiscing elit, sed do eiusmod tempor incididunt ut labore et dolore magna aliqua. Ut enim ad minim veniam, quis nostrud exercitation ullamco laboris nisi ut aliquip.</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5" name="Shape 445"/>
        <p:cNvGrpSpPr/>
        <p:nvPr/>
      </p:nvGrpSpPr>
      <p:grpSpPr>
        <a:xfrm>
          <a:off x="0" y="0"/>
          <a:ext cx="0" cy="0"/>
          <a:chOff x="0" y="0"/>
          <a:chExt cx="0" cy="0"/>
        </a:xfrm>
      </p:grpSpPr>
      <p:sp>
        <p:nvSpPr>
          <p:cNvPr id="446" name="Shape 446"/>
          <p:cNvSpPr txBox="1"/>
          <p:nvPr>
            <p:ph type="title"/>
          </p:nvPr>
        </p:nvSpPr>
        <p:spPr>
          <a:xfrm>
            <a:off x="512700" y="1893300"/>
            <a:ext cx="8118600" cy="1522800"/>
          </a:xfrm>
          <a:prstGeom prst="rect">
            <a:avLst/>
          </a:prstGeom>
        </p:spPr>
        <p:txBody>
          <a:bodyPr anchorCtr="0" anchor="b" bIns="91425" lIns="91425" rIns="91425" tIns="91425">
            <a:noAutofit/>
          </a:bodyPr>
          <a:lstStyle/>
          <a:p>
            <a:pPr lvl="0">
              <a:spcBef>
                <a:spcPts val="0"/>
              </a:spcBef>
              <a:buNone/>
            </a:pPr>
            <a:r>
              <a:rPr lang="en"/>
              <a:t>The Experiment</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0" name="Shape 450"/>
        <p:cNvGrpSpPr/>
        <p:nvPr/>
      </p:nvGrpSpPr>
      <p:grpSpPr>
        <a:xfrm>
          <a:off x="0" y="0"/>
          <a:ext cx="0" cy="0"/>
          <a:chOff x="0" y="0"/>
          <a:chExt cx="0" cy="0"/>
        </a:xfrm>
      </p:grpSpPr>
      <p:pic>
        <p:nvPicPr>
          <p:cNvPr id="451" name="Shape 451"/>
          <p:cNvPicPr preferRelativeResize="0"/>
          <p:nvPr/>
        </p:nvPicPr>
        <p:blipFill>
          <a:blip r:embed="rId3">
            <a:alphaModFix/>
          </a:blip>
          <a:stretch>
            <a:fillRect/>
          </a:stretch>
        </p:blipFill>
        <p:spPr>
          <a:xfrm>
            <a:off x="152400" y="1186700"/>
            <a:ext cx="8839199" cy="257274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Applications: Stanford </a:t>
            </a:r>
            <a:r>
              <a:rPr lang="en"/>
              <a:t>Autism</a:t>
            </a:r>
            <a:r>
              <a:rPr lang="en"/>
              <a:t> glass project</a:t>
            </a:r>
          </a:p>
        </p:txBody>
      </p:sp>
      <p:sp>
        <p:nvSpPr>
          <p:cNvPr id="92" name="Shape 92"/>
          <p:cNvSpPr txBox="1"/>
          <p:nvPr>
            <p:ph idx="1" type="body"/>
          </p:nvPr>
        </p:nvSpPr>
        <p:spPr>
          <a:xfrm>
            <a:off x="311700" y="1171600"/>
            <a:ext cx="3783600" cy="3397200"/>
          </a:xfrm>
          <a:prstGeom prst="rect">
            <a:avLst/>
          </a:prstGeom>
        </p:spPr>
        <p:txBody>
          <a:bodyPr anchorCtr="0" anchor="t" bIns="91425" lIns="91425" rIns="91425" tIns="91425">
            <a:noAutofit/>
          </a:bodyPr>
          <a:lstStyle/>
          <a:p>
            <a:pPr indent="-228600" lvl="0" marL="457200" rtl="0">
              <a:spcBef>
                <a:spcPts val="0"/>
              </a:spcBef>
            </a:pPr>
            <a:r>
              <a:rPr lang="en"/>
              <a:t>Help individuals with autism to interpret emotions</a:t>
            </a:r>
          </a:p>
          <a:p>
            <a:pPr indent="-228600" lvl="0" marL="457200" rtl="0">
              <a:spcBef>
                <a:spcPts val="0"/>
              </a:spcBef>
            </a:pPr>
            <a:r>
              <a:rPr lang="en"/>
              <a:t>Stanford Autism project: build a game with this same purpose</a:t>
            </a:r>
          </a:p>
        </p:txBody>
      </p:sp>
      <p:pic>
        <p:nvPicPr>
          <p:cNvPr id="93" name="Shape 93"/>
          <p:cNvPicPr preferRelativeResize="0"/>
          <p:nvPr/>
        </p:nvPicPr>
        <p:blipFill>
          <a:blip r:embed="rId3">
            <a:alphaModFix/>
          </a:blip>
          <a:stretch>
            <a:fillRect/>
          </a:stretch>
        </p:blipFill>
        <p:spPr>
          <a:xfrm>
            <a:off x="7123549" y="3262974"/>
            <a:ext cx="1708749" cy="1740300"/>
          </a:xfrm>
          <a:prstGeom prst="rect">
            <a:avLst/>
          </a:prstGeom>
          <a:noFill/>
          <a:ln>
            <a:noFill/>
          </a:ln>
        </p:spPr>
      </p:pic>
      <p:pic>
        <p:nvPicPr>
          <p:cNvPr id="94" name="Shape 94"/>
          <p:cNvPicPr preferRelativeResize="0"/>
          <p:nvPr/>
        </p:nvPicPr>
        <p:blipFill>
          <a:blip r:embed="rId4">
            <a:alphaModFix/>
          </a:blip>
          <a:stretch>
            <a:fillRect/>
          </a:stretch>
        </p:blipFill>
        <p:spPr>
          <a:xfrm>
            <a:off x="4340072" y="1058222"/>
            <a:ext cx="4492225" cy="2204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7 basic emotions</a:t>
            </a:r>
          </a:p>
        </p:txBody>
      </p:sp>
      <p:pic>
        <p:nvPicPr>
          <p:cNvPr id="100" name="Shape 100"/>
          <p:cNvPicPr preferRelativeResize="0"/>
          <p:nvPr/>
        </p:nvPicPr>
        <p:blipFill>
          <a:blip r:embed="rId3">
            <a:alphaModFix/>
          </a:blip>
          <a:stretch>
            <a:fillRect/>
          </a:stretch>
        </p:blipFill>
        <p:spPr>
          <a:xfrm>
            <a:off x="1526050" y="1058225"/>
            <a:ext cx="6091888" cy="3780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445025"/>
            <a:ext cx="8520600" cy="613200"/>
          </a:xfrm>
          <a:prstGeom prst="rect">
            <a:avLst/>
          </a:prstGeom>
        </p:spPr>
        <p:txBody>
          <a:bodyPr anchorCtr="0" anchor="t" bIns="91425" lIns="91425" rIns="91425" tIns="91425">
            <a:noAutofit/>
          </a:bodyPr>
          <a:lstStyle/>
          <a:p>
            <a:pPr lvl="0">
              <a:spcBef>
                <a:spcPts val="0"/>
              </a:spcBef>
              <a:buNone/>
            </a:pPr>
            <a:r>
              <a:rPr lang="en"/>
              <a:t>Facial action units</a:t>
            </a:r>
          </a:p>
        </p:txBody>
      </p:sp>
      <p:sp>
        <p:nvSpPr>
          <p:cNvPr id="106" name="Shape 106"/>
          <p:cNvSpPr txBox="1"/>
          <p:nvPr>
            <p:ph idx="1" type="body"/>
          </p:nvPr>
        </p:nvSpPr>
        <p:spPr>
          <a:xfrm>
            <a:off x="311700" y="1171600"/>
            <a:ext cx="8520600" cy="3397200"/>
          </a:xfrm>
          <a:prstGeom prst="rect">
            <a:avLst/>
          </a:prstGeom>
        </p:spPr>
        <p:txBody>
          <a:bodyPr anchorCtr="0" anchor="t" bIns="91425" lIns="91425" rIns="91425" tIns="91425">
            <a:noAutofit/>
          </a:bodyPr>
          <a:lstStyle/>
          <a:p>
            <a:pPr lvl="0">
              <a:spcBef>
                <a:spcPts val="0"/>
              </a:spcBef>
              <a:buNone/>
            </a:pPr>
            <a:r>
              <a:t/>
            </a:r>
            <a:endParaRPr/>
          </a:p>
        </p:txBody>
      </p:sp>
      <p:pic>
        <p:nvPicPr>
          <p:cNvPr id="107" name="Shape 107"/>
          <p:cNvPicPr preferRelativeResize="0"/>
          <p:nvPr/>
        </p:nvPicPr>
        <p:blipFill>
          <a:blip r:embed="rId3">
            <a:alphaModFix/>
          </a:blip>
          <a:stretch>
            <a:fillRect/>
          </a:stretch>
        </p:blipFill>
        <p:spPr>
          <a:xfrm>
            <a:off x="7376137" y="1285876"/>
            <a:ext cx="1148474" cy="1324250"/>
          </a:xfrm>
          <a:prstGeom prst="rect">
            <a:avLst/>
          </a:prstGeom>
          <a:noFill/>
          <a:ln>
            <a:noFill/>
          </a:ln>
        </p:spPr>
      </p:pic>
      <p:pic>
        <p:nvPicPr>
          <p:cNvPr id="108" name="Shape 108"/>
          <p:cNvPicPr preferRelativeResize="0"/>
          <p:nvPr/>
        </p:nvPicPr>
        <p:blipFill>
          <a:blip r:embed="rId4">
            <a:alphaModFix/>
          </a:blip>
          <a:stretch>
            <a:fillRect/>
          </a:stretch>
        </p:blipFill>
        <p:spPr>
          <a:xfrm>
            <a:off x="7455075" y="3166450"/>
            <a:ext cx="990600" cy="1066800"/>
          </a:xfrm>
          <a:prstGeom prst="rect">
            <a:avLst/>
          </a:prstGeom>
          <a:noFill/>
          <a:ln>
            <a:noFill/>
          </a:ln>
        </p:spPr>
      </p:pic>
      <p:pic>
        <p:nvPicPr>
          <p:cNvPr descr="Image result for action units emotions" id="109" name="Shape 109"/>
          <p:cNvPicPr preferRelativeResize="0"/>
          <p:nvPr/>
        </p:nvPicPr>
        <p:blipFill>
          <a:blip r:embed="rId5">
            <a:alphaModFix/>
          </a:blip>
          <a:stretch>
            <a:fillRect/>
          </a:stretch>
        </p:blipFill>
        <p:spPr>
          <a:xfrm>
            <a:off x="417950" y="1970724"/>
            <a:ext cx="6609051" cy="23885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 name="Shape 113"/>
        <p:cNvGrpSpPr/>
        <p:nvPr/>
      </p:nvGrpSpPr>
      <p:grpSpPr>
        <a:xfrm>
          <a:off x="0" y="0"/>
          <a:ext cx="0" cy="0"/>
          <a:chOff x="0" y="0"/>
          <a:chExt cx="0" cy="0"/>
        </a:xfrm>
      </p:grpSpPr>
      <p:sp>
        <p:nvSpPr>
          <p:cNvPr id="114" name="Shape 114"/>
          <p:cNvSpPr txBox="1"/>
          <p:nvPr>
            <p:ph type="title"/>
          </p:nvPr>
        </p:nvSpPr>
        <p:spPr>
          <a:xfrm>
            <a:off x="265500" y="1382350"/>
            <a:ext cx="4045200" cy="1333200"/>
          </a:xfrm>
          <a:prstGeom prst="rect">
            <a:avLst/>
          </a:prstGeom>
        </p:spPr>
        <p:txBody>
          <a:bodyPr anchorCtr="0" anchor="b" bIns="91425" lIns="91425" rIns="91425" tIns="91425">
            <a:noAutofit/>
          </a:bodyPr>
          <a:lstStyle/>
          <a:p>
            <a:pPr lvl="0" rtl="0" algn="l">
              <a:spcBef>
                <a:spcPts val="0"/>
              </a:spcBef>
              <a:buClr>
                <a:schemeClr val="dk1"/>
              </a:buClr>
              <a:buSzPct val="25000"/>
              <a:buFont typeface="Arial"/>
              <a:buNone/>
            </a:pPr>
            <a:r>
              <a:rPr lang="en" sz="6000">
                <a:solidFill>
                  <a:schemeClr val="accent1"/>
                </a:solidFill>
              </a:rPr>
              <a:t>Experiment</a:t>
            </a:r>
          </a:p>
          <a:p>
            <a:pPr lvl="0" rtl="0">
              <a:spcBef>
                <a:spcPts val="0"/>
              </a:spcBef>
              <a:buNone/>
            </a:pPr>
            <a:r>
              <a:rPr lang="en"/>
              <a:t>Project</a:t>
            </a:r>
          </a:p>
        </p:txBody>
      </p:sp>
      <p:sp>
        <p:nvSpPr>
          <p:cNvPr id="115" name="Shape 115"/>
          <p:cNvSpPr txBox="1"/>
          <p:nvPr>
            <p:ph idx="1" type="subTitle"/>
          </p:nvPr>
        </p:nvSpPr>
        <p:spPr>
          <a:xfrm>
            <a:off x="265500" y="2769000"/>
            <a:ext cx="4045200" cy="1345500"/>
          </a:xfrm>
          <a:prstGeom prst="rect">
            <a:avLst/>
          </a:prstGeom>
        </p:spPr>
        <p:txBody>
          <a:bodyPr anchorCtr="0" anchor="t" bIns="91425" lIns="91425" rIns="91425" tIns="91425">
            <a:noAutofit/>
          </a:bodyPr>
          <a:lstStyle/>
          <a:p>
            <a:pPr lvl="0">
              <a:spcBef>
                <a:spcPts val="0"/>
              </a:spcBef>
              <a:buNone/>
            </a:pPr>
            <a:r>
              <a:rPr lang="en"/>
              <a:t>Facial Emotion Recognition using Cnn</a:t>
            </a:r>
          </a:p>
        </p:txBody>
      </p:sp>
      <p:sp>
        <p:nvSpPr>
          <p:cNvPr id="116" name="Shape 116"/>
          <p:cNvSpPr txBox="1"/>
          <p:nvPr>
            <p:ph idx="2" type="body"/>
          </p:nvPr>
        </p:nvSpPr>
        <p:spPr>
          <a:xfrm>
            <a:off x="4939500" y="724200"/>
            <a:ext cx="3837000" cy="3695099"/>
          </a:xfrm>
          <a:prstGeom prst="rect">
            <a:avLst/>
          </a:prstGeom>
        </p:spPr>
        <p:txBody>
          <a:bodyPr anchorCtr="0" anchor="ctr" bIns="91425" lIns="91425" rIns="91425" tIns="91425">
            <a:noAutofit/>
          </a:bodyPr>
          <a:lstStyle/>
          <a:p>
            <a:pPr indent="-228600" lvl="0" marL="457200">
              <a:spcBef>
                <a:spcPts val="0"/>
              </a:spcBef>
              <a:buNone/>
            </a:pPr>
            <a:r>
              <a:rPr lang="en"/>
              <a:t>Dataset</a:t>
            </a:r>
          </a:p>
          <a:p>
            <a:pPr indent="-228600" lvl="0" marL="457200" rtl="0">
              <a:spcBef>
                <a:spcPts val="0"/>
              </a:spcBef>
            </a:pPr>
            <a:r>
              <a:rPr lang="en"/>
              <a:t>Network models</a:t>
            </a:r>
          </a:p>
          <a:p>
            <a:pPr indent="-228600" lvl="0" marL="457200" rtl="0">
              <a:spcBef>
                <a:spcPts val="0"/>
              </a:spcBef>
            </a:pPr>
            <a:r>
              <a:rPr lang="en"/>
              <a:t>Training</a:t>
            </a:r>
          </a:p>
          <a:p>
            <a:pPr indent="-228600" lvl="0" marL="457200">
              <a:spcBef>
                <a:spcPts val="0"/>
              </a:spcBef>
            </a:pPr>
            <a:r>
              <a:rPr lang="en"/>
              <a:t>Results</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